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3"/>
    <p:sldId id="291" r:id="rId4"/>
    <p:sldId id="331" r:id="rId5"/>
    <p:sldId id="292" r:id="rId6"/>
    <p:sldId id="282" r:id="rId7"/>
    <p:sldId id="295" r:id="rId8"/>
    <p:sldId id="297" r:id="rId9"/>
    <p:sldId id="298" r:id="rId10"/>
    <p:sldId id="300" r:id="rId11"/>
    <p:sldId id="301" r:id="rId12"/>
    <p:sldId id="303" r:id="rId13"/>
    <p:sldId id="307" r:id="rId14"/>
    <p:sldId id="308" r:id="rId15"/>
    <p:sldId id="283" r:id="rId16"/>
    <p:sldId id="284" r:id="rId17"/>
    <p:sldId id="285" r:id="rId18"/>
    <p:sldId id="286" r:id="rId19"/>
    <p:sldId id="287" r:id="rId20"/>
    <p:sldId id="288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258" r:id="rId29"/>
    <p:sldId id="278" r:id="rId30"/>
    <p:sldId id="330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00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E7ED5-D801-419B-931D-5459FF9F115C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98119-31B3-4302-A51E-313A1116862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CF8C9-C739-4E93-B471-2E0BF63502C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15BA8-5565-437E-BF56-8F96A56664A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33625-B900-4D45-A912-2C68988C987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9E59-6334-4F68-B8C1-5F87152A9B7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8EDD6-879F-4889-9D2D-068ABD3D777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75A19-C178-4F0A-86EC-A7D41DD10E1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75AE9-DB44-4548-B8ED-7907B4808F4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19C1-7802-4888-9C4E-E147228BF04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B51E6-F526-4A67-9507-050BB670E57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>
              <a:defRPr/>
            </a:pPr>
            <a:fld id="{2EB67193-FEDB-4643-966A-DDF5958B57CF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8.GIF"/><Relationship Id="rId4" Type="http://schemas.openxmlformats.org/officeDocument/2006/relationships/hyperlink" Target="http://image.baidu.com/i?ct=503316480&amp;z=&amp;tn=baiduimagedetail&amp;word=%B5%D8%D5%F0%B6%AF%CC%AC%CD%BC%C6%AC&amp;in=3759&amp;cl=2&amp;lm=-1&amp;pn=360&amp;rn=1&amp;di=24402520500&amp;ln=820&amp;fr=&amp;fmq=&amp;ic=&amp;s=&amp;se=&amp;sme=0&amp;tab=&amp;width=&amp;height=&amp;face=" TargetMode="External"/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8.GIF"/><Relationship Id="rId4" Type="http://schemas.openxmlformats.org/officeDocument/2006/relationships/hyperlink" Target="http://image.baidu.com/i?ct=503316480&amp;z=&amp;tn=baiduimagedetail&amp;word=%B5%D8%D5%F0%B6%AF%CC%AC%CD%BC%C6%AC&amp;in=3759&amp;cl=2&amp;lm=-1&amp;pn=360&amp;rn=1&amp;di=24402520500&amp;ln=820&amp;fr=&amp;fmq=&amp;ic=&amp;s=&amp;se=&amp;sme=0&amp;tab=&amp;width=&amp;height=&amp;face=" TargetMode="External"/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8.GIF"/><Relationship Id="rId4" Type="http://schemas.openxmlformats.org/officeDocument/2006/relationships/hyperlink" Target="http://image.baidu.com/i?ct=503316480&amp;z=&amp;tn=baiduimagedetail&amp;word=%B5%D8%D5%F0%B6%AF%CC%AC%CD%BC%C6%AC&amp;in=3759&amp;cl=2&amp;lm=-1&amp;pn=360&amp;rn=1&amp;di=24402520500&amp;ln=820&amp;fr=&amp;fmq=&amp;ic=&amp;s=&amp;se=&amp;sme=0&amp;tab=&amp;width=&amp;height=&amp;face=" TargetMode="External"/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GIF"/><Relationship Id="rId2" Type="http://schemas.openxmlformats.org/officeDocument/2006/relationships/hyperlink" Target="http://image.baidu.com/i?ct=503316480&amp;z=&amp;tn=baiduimagedetail&amp;word=%B5%D8%D5%F0%B6%AF%CC%AC%CD%BC%C6%AC&amp;in=3759&amp;cl=2&amp;lm=-1&amp;pn=360&amp;rn=1&amp;di=24402520500&amp;ln=820&amp;fr=&amp;fmq=&amp;ic=&amp;s=&amp;se=&amp;sme=0&amp;tab=&amp;width=&amp;height=&amp;face=" TargetMode="Externa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GIF"/><Relationship Id="rId3" Type="http://schemas.openxmlformats.org/officeDocument/2006/relationships/hyperlink" Target="http://image.baidu.com/i?ct=503316480&amp;z=&amp;tn=baiduimagedetail&amp;word=%B5%D8%D5%F0%B6%AF%CC%AC%CD%BC%C6%AC&amp;in=2667&amp;cl=2&amp;lm=-1&amp;pn=31&amp;rn=1&amp;di=13318025775&amp;ln=820&amp;fr=&amp;fmq=&amp;ic=&amp;s=&amp;se=&amp;sme=0&amp;tab=&amp;width=&amp;height=&amp;face=" TargetMode="External"/><Relationship Id="rId2" Type="http://schemas.openxmlformats.org/officeDocument/2006/relationships/image" Target="../media/image5.GIF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8.GIF"/><Relationship Id="rId4" Type="http://schemas.openxmlformats.org/officeDocument/2006/relationships/hyperlink" Target="http://image.baidu.com/i?ct=503316480&amp;z=&amp;tn=baiduimagedetail&amp;word=%B5%D8%D5%F0%B6%AF%CC%AC%CD%BC%C6%AC&amp;in=3759&amp;cl=2&amp;lm=-1&amp;pn=360&amp;rn=1&amp;di=24402520500&amp;ln=820&amp;fr=&amp;fmq=&amp;ic=&amp;s=&amp;se=&amp;sme=0&amp;tab=&amp;width=&amp;height=&amp;face=" TargetMode="External"/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8.GIF"/><Relationship Id="rId4" Type="http://schemas.openxmlformats.org/officeDocument/2006/relationships/hyperlink" Target="http://image.baidu.com/i?ct=503316480&amp;z=&amp;tn=baiduimagedetail&amp;word=%B5%D8%D5%F0%B6%AF%CC%AC%CD%BC%C6%AC&amp;in=3759&amp;cl=2&amp;lm=-1&amp;pn=360&amp;rn=1&amp;di=24402520500&amp;ln=820&amp;fr=&amp;fmq=&amp;ic=&amp;s=&amp;se=&amp;sme=0&amp;tab=&amp;width=&amp;height=&amp;face=" TargetMode="External"/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7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8.GIF"/><Relationship Id="rId4" Type="http://schemas.openxmlformats.org/officeDocument/2006/relationships/hyperlink" Target="http://image.baidu.com/i?ct=503316480&amp;z=&amp;tn=baiduimagedetail&amp;word=%B5%D8%D5%F0%B6%AF%CC%AC%CD%BC%C6%AC&amp;in=3759&amp;cl=2&amp;lm=-1&amp;pn=360&amp;rn=1&amp;di=24402520500&amp;ln=820&amp;fr=&amp;fmq=&amp;ic=&amp;s=&amp;se=&amp;sme=0&amp;tab=&amp;width=&amp;height=&amp;face=" TargetMode="External"/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8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8.GIF"/><Relationship Id="rId4" Type="http://schemas.openxmlformats.org/officeDocument/2006/relationships/hyperlink" Target="http://image.baidu.com/i?ct=503316480&amp;z=&amp;tn=baiduimagedetail&amp;word=%B5%D8%D5%F0%B6%AF%CC%AC%CD%BC%C6%AC&amp;in=3759&amp;cl=2&amp;lm=-1&amp;pn=360&amp;rn=1&amp;di=24402520500&amp;ln=820&amp;fr=&amp;fmq=&amp;ic=&amp;s=&amp;se=&amp;sme=0&amp;tab=&amp;width=&amp;height=&amp;face=" TargetMode="External"/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9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8.GIF"/><Relationship Id="rId4" Type="http://schemas.openxmlformats.org/officeDocument/2006/relationships/hyperlink" Target="http://image.baidu.com/i?ct=503316480&amp;z=&amp;tn=baiduimagedetail&amp;word=%B5%D8%D5%F0%B6%AF%CC%AC%CD%BC%C6%AC&amp;in=3759&amp;cl=2&amp;lm=-1&amp;pn=360&amp;rn=1&amp;di=24402520500&amp;ln=820&amp;fr=&amp;fmq=&amp;ic=&amp;s=&amp;se=&amp;sme=0&amp;tab=&amp;width=&amp;height=&amp;face=" TargetMode="External"/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GIF"/><Relationship Id="rId2" Type="http://schemas.openxmlformats.org/officeDocument/2006/relationships/hyperlink" Target="http://image.baidu.com/i?ct=503316480&amp;z=&amp;tn=baiduimagedetail&amp;word=%B5%D8%D5%F0%B6%AF%CC%AC%CD%BC%C6%AC&amp;in=3759&amp;cl=2&amp;lm=-1&amp;pn=360&amp;rn=1&amp;di=24402520500&amp;ln=820&amp;fr=&amp;fmq=&amp;ic=&amp;s=&amp;se=&amp;sme=0&amp;tab=&amp;width=&amp;height=&amp;face=" TargetMode="External"/><Relationship Id="rId1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0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6" Type="http://schemas.openxmlformats.org/officeDocument/2006/relationships/hyperlink" Target="http://image.baidu.com/i?ct=503316480&amp;z=&amp;tn=baiduimagedetail&amp;word=%B5%D8%D5%F0%B6%AF%CC%AC%CD%BC%C6%AC&amp;in=3759&amp;cl=2&amp;lm=-1&amp;pn=360&amp;rn=1&amp;di=24402520500&amp;ln=820&amp;fr=&amp;fmq=&amp;ic=&amp;s=&amp;se=&amp;sme=0&amp;tab=&amp;width=&amp;height=&amp;face=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://image.baidu.com/i?ct=503316480&amp;z=0&amp;tn=baiduimagedetail&amp;word=%BB%B0%CD%B2%CD%BC%C6%AC&amp;in=29531&amp;cl=2&amp;lm=-1&amp;pn=0&amp;rn=1&amp;di=15883449933&amp;ln=1&amp;fr=ala0&amp;fmq=&amp;ic=0&amp;s=&amp;se=&amp;sme=0&amp;tab=&amp;width=&amp;height=&amp;face=0&amp;fb=0" TargetMode="External"/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GIF"/><Relationship Id="rId3" Type="http://schemas.openxmlformats.org/officeDocument/2006/relationships/hyperlink" Target="http://image.baidu.com/i?ct=503316480&amp;z=&amp;tn=baiduimagedetail&amp;word=%B5%D8%D5%F0%B6%AF%CC%AC%CD%BC%C6%AC&amp;in=2667&amp;cl=2&amp;lm=-1&amp;pn=31&amp;rn=1&amp;di=13318025775&amp;ln=820&amp;fr=&amp;fmq=&amp;ic=&amp;s=&amp;se=&amp;sme=0&amp;tab=&amp;width=&amp;height=&amp;face=" TargetMode="External"/><Relationship Id="rId2" Type="http://schemas.openxmlformats.org/officeDocument/2006/relationships/image" Target="../media/image5.GIF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GIF"/><Relationship Id="rId2" Type="http://schemas.openxmlformats.org/officeDocument/2006/relationships/hyperlink" Target="http://image.baidu.com/i?ct=503316480&amp;z=&amp;tn=baiduimagedetail&amp;word=%B5%D8%D5%F0%B6%AF%CC%AC%CD%BC%C6%AC&amp;in=3759&amp;cl=2&amp;lm=-1&amp;pn=360&amp;rn=1&amp;di=24402520500&amp;ln=820&amp;fr=&amp;fmq=&amp;ic=&amp;s=&amp;se=&amp;sme=0&amp;tab=&amp;width=&amp;height=&amp;face=" TargetMode="Externa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GIF"/><Relationship Id="rId3" Type="http://schemas.openxmlformats.org/officeDocument/2006/relationships/image" Target="../media/image8.GIF"/><Relationship Id="rId2" Type="http://schemas.openxmlformats.org/officeDocument/2006/relationships/hyperlink" Target="http://image.baidu.com/i?ct=503316480&amp;z=&amp;tn=baiduimagedetail&amp;word=%B5%D8%D5%F0%B6%AF%CC%AC%CD%BC%C6%AC&amp;in=3759&amp;cl=2&amp;lm=-1&amp;pn=360&amp;rn=1&amp;di=24402520500&amp;ln=820&amp;fr=&amp;fmq=&amp;ic=&amp;s=&amp;se=&amp;sme=0&amp;tab=&amp;width=&amp;height=&amp;face=" TargetMode="Externa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hyperlink" Target="http://image.baidu.com/i?ct=503316480&amp;z=0&amp;tn=baiduimagedetail&amp;word=%E3%EB%B4%A8%B5%D8%D5%F0%CF%D6%B3%A1&amp;in=2881&amp;cl=2&amp;lm=-1&amp;pn=3&amp;rn=1&amp;di=24125397990&amp;ln=2000&amp;fr=&amp;fmq=&amp;ic=0&amp;s=0&amp;se=1&amp;sme=0&amp;tab=&amp;width=&amp;height=&amp;face=0" TargetMode="Externa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6" Type="http://schemas.openxmlformats.org/officeDocument/2006/relationships/hyperlink" Target="http://image.baidu.com/i?ct=503316480&amp;z=0&amp;tn=baiduimagedetail&amp;word=%D3%F1%CA%F7%B5%D8%D5%F0%CD%BC%C6%AC&amp;in=23035&amp;cl=2&amp;lm=-1&amp;pn=16&amp;rn=1&amp;di=39380007558&amp;ln=2000&amp;fr=&amp;fmq=&amp;ic=&amp;s=&amp;se=&amp;sme=0&amp;tab=&amp;width=&amp;height=&amp;face=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image.baidu.com/i?ct=503316480&amp;z=0&amp;tn=baiduimagedetail&amp;word=%D3%F1%CA%F7%B5%D8%D5%F0%CD%BC%C6%AC&amp;in=19799&amp;cl=2&amp;lm=-1&amp;pn=1&amp;rn=1&amp;di=16731810885&amp;ln=2000&amp;fr=&amp;fmq=&amp;ic=&amp;s=&amp;se=&amp;sme=0&amp;tab=&amp;width=&amp;height=&amp;face=" TargetMode="Externa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hyperlink" Target="http://image.baidu.com/i?ct=503316480&amp;z=&amp;tn=baiduimagedetail&amp;word=%D3%F1%CA%F7%B5%D8%D5%F0%D7%CA%C1%CF&amp;in=5266&amp;cl=2&amp;lm=-1&amp;pn=2&amp;rn=1&amp;di=39401280390&amp;ln=2000&amp;fr=&amp;fmq=&amp;ic=&amp;s=&amp;se=&amp;sme=0&amp;tab=&amp;width=&amp;height=&amp;face=" TargetMode="Externa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GIF"/><Relationship Id="rId2" Type="http://schemas.openxmlformats.org/officeDocument/2006/relationships/hyperlink" Target="http://image.baidu.com/i?ct=503316480&amp;z=&amp;tn=baiduimagedetail&amp;word=%B5%D8%D5%F0%B6%AF%CC%AC%CD%BC%C6%AC&amp;in=3759&amp;cl=2&amp;lm=-1&amp;pn=360&amp;rn=1&amp;di=24402520500&amp;ln=820&amp;fr=&amp;fmq=&amp;ic=&amp;s=&amp;se=&amp;sme=0&amp;tab=&amp;width=&amp;height=&amp;face=" TargetMode="Externa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8.GIF"/><Relationship Id="rId4" Type="http://schemas.openxmlformats.org/officeDocument/2006/relationships/hyperlink" Target="http://image.baidu.com/i?ct=503316480&amp;z=&amp;tn=baiduimagedetail&amp;word=%B5%D8%D5%F0%B6%AF%CC%AC%CD%BC%C6%AC&amp;in=3759&amp;cl=2&amp;lm=-1&amp;pn=360&amp;rn=1&amp;di=24402520500&amp;ln=820&amp;fr=&amp;fmq=&amp;ic=&amp;s=&amp;se=&amp;sme=0&amp;tab=&amp;width=&amp;height=&amp;face=" TargetMode="External"/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411413" y="6092825"/>
            <a:ext cx="54721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66"/>
                </a:solidFill>
              </a:rPr>
              <a:t>广东省东莞市桥头光辉学校</a:t>
            </a:r>
            <a:endParaRPr lang="zh-CN" altLang="en-US" sz="2400" b="1">
              <a:solidFill>
                <a:srgbClr val="FF0066"/>
              </a:solidFill>
            </a:endParaRPr>
          </a:p>
        </p:txBody>
      </p:sp>
      <p:pic>
        <p:nvPicPr>
          <p:cNvPr id="24579" name="Picture 3" descr="13230G963-223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23850" y="-10541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WordArt 4"/>
          <p:cNvSpPr>
            <a:spLocks noChangeArrowheads="1" noChangeShapeType="1"/>
          </p:cNvSpPr>
          <p:nvPr/>
        </p:nvSpPr>
        <p:spPr bwMode="auto">
          <a:xfrm>
            <a:off x="-4357688" y="1052513"/>
            <a:ext cx="12744451" cy="2592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3600" b="1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防灾减灾日</a:t>
            </a:r>
            <a:endParaRPr lang="zh-CN" altLang="en-US" sz="3600" b="1">
              <a:ln w="9525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>
              <a:defRPr/>
            </a:pPr>
            <a:r>
              <a:rPr lang="zh-CN" altLang="en-US" sz="3600" b="1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        </a:t>
            </a:r>
            <a:r>
              <a:rPr lang="en-US" altLang="zh-CN" sz="3600" b="1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3600" b="1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强化安全意识 学会避险自救</a:t>
            </a:r>
            <a:endParaRPr lang="zh-CN" altLang="en-US" sz="3600" b="1">
              <a:ln w="9525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4582" name="Picture 6" descr="Img338856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25558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t01e0b18a089e4ff09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874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90975" y="5869305"/>
            <a:ext cx="49218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6600FF"/>
                </a:solidFill>
              </a:rPr>
              <a:t>2020</a:t>
            </a:r>
            <a:r>
              <a:rPr lang="zh-CN" altLang="en-US" sz="3200" dirty="0" smtClean="0">
                <a:solidFill>
                  <a:srgbClr val="6600FF"/>
                </a:solidFill>
              </a:rPr>
              <a:t>级铁道运输管理</a:t>
            </a:r>
            <a:r>
              <a:rPr lang="en-US" altLang="zh-CN" sz="3200" dirty="0" smtClean="0">
                <a:solidFill>
                  <a:srgbClr val="6600FF"/>
                </a:solidFill>
              </a:rPr>
              <a:t>8</a:t>
            </a:r>
            <a:r>
              <a:rPr lang="zh-CN" altLang="en-US" sz="3200" dirty="0" smtClean="0">
                <a:solidFill>
                  <a:srgbClr val="6600FF"/>
                </a:solidFill>
              </a:rPr>
              <a:t>班</a:t>
            </a:r>
            <a:endParaRPr lang="zh-CN" altLang="en-US" sz="3200" dirty="0" smtClean="0">
              <a:solidFill>
                <a:srgbClr val="66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211638" y="3157538"/>
          <a:ext cx="4932362" cy="370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1" imgW="4695825" imgH="2762250" progId="PBrush">
                  <p:embed/>
                </p:oleObj>
              </mc:Choice>
              <mc:Fallback>
                <p:oleObj name="" r:id="rId1" imgW="4695825" imgH="2762250" progId="PBrush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11638" y="3157538"/>
                        <a:ext cx="4932362" cy="37004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4868863"/>
            <a:ext cx="10890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3357563"/>
            <a:ext cx="6461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 flipV="1">
            <a:off x="323850" y="-2181225"/>
            <a:ext cx="6624638" cy="3748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zh-CN" altLang="en-US" sz="4400" b="1"/>
          </a:p>
          <a:p>
            <a:endParaRPr lang="zh-CN" altLang="en-US" sz="5400" b="1"/>
          </a:p>
          <a:p>
            <a:endParaRPr lang="zh-CN" altLang="en-US" sz="14200" b="1"/>
          </a:p>
        </p:txBody>
      </p:sp>
      <p:sp>
        <p:nvSpPr>
          <p:cNvPr id="3078" name="WordArt 6"/>
          <p:cNvSpPr>
            <a:spLocks noChangeArrowheads="1" noChangeShapeType="1"/>
          </p:cNvSpPr>
          <p:nvPr/>
        </p:nvSpPr>
        <p:spPr bwMode="auto">
          <a:xfrm>
            <a:off x="2484438" y="260350"/>
            <a:ext cx="4114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防震减灾主题班会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079" name="Picture 7" descr="u=1269128368,4113985348&amp;fm=15&amp;gp=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2223_1269504676k4K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2750" y="0"/>
            <a:ext cx="23812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1331913" y="549275"/>
            <a:ext cx="6121400" cy="6056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zh-CN" altLang="en-US"/>
          </a:p>
          <a:p>
            <a:pPr algn="ctr"/>
            <a:r>
              <a:rPr lang="zh-CN" altLang="en-US" sz="4400" b="1">
                <a:solidFill>
                  <a:srgbClr val="FF0066"/>
                </a:solidFill>
              </a:rPr>
              <a:t>震源</a:t>
            </a:r>
            <a:endParaRPr lang="zh-CN" altLang="en-US" sz="4400" b="1">
              <a:solidFill>
                <a:srgbClr val="FF0066"/>
              </a:solidFill>
            </a:endParaRPr>
          </a:p>
          <a:p>
            <a:r>
              <a:rPr lang="zh-CN" altLang="en-US" sz="2400" b="1"/>
              <a:t>地震波发源的地方，叫作</a:t>
            </a:r>
            <a:r>
              <a:rPr lang="zh-CN" altLang="en-US" sz="2400" b="1">
                <a:solidFill>
                  <a:srgbClr val="FF0066"/>
                </a:solidFill>
              </a:rPr>
              <a:t>震源</a:t>
            </a:r>
            <a:r>
              <a:rPr lang="en-US" altLang="zh-CN" sz="2400" b="1"/>
              <a:t>(focus)</a:t>
            </a:r>
            <a:r>
              <a:rPr lang="zh-CN" altLang="en-US" sz="2400" b="1"/>
              <a:t>。震源在地面上的垂直投影，地面上离震源最近的一点称为震 动。中国地震火山分布带中。它是接受振动最早的部位。</a:t>
            </a:r>
            <a:endParaRPr lang="zh-CN" altLang="en-US" sz="2400" b="1"/>
          </a:p>
          <a:p>
            <a:r>
              <a:rPr lang="zh-CN" altLang="en-US" sz="2400" b="1"/>
              <a:t>        震中到震源的深度叫作</a:t>
            </a:r>
            <a:r>
              <a:rPr lang="zh-CN" altLang="en-US" sz="2400" b="1">
                <a:solidFill>
                  <a:srgbClr val="FF0066"/>
                </a:solidFill>
              </a:rPr>
              <a:t>震源深度</a:t>
            </a:r>
            <a:r>
              <a:rPr lang="zh-CN" altLang="en-US" sz="2400" b="1"/>
              <a:t>。通常将震源深度小于</a:t>
            </a:r>
            <a:r>
              <a:rPr lang="en-US" altLang="zh-CN" sz="2400" b="1"/>
              <a:t>60</a:t>
            </a:r>
            <a:r>
              <a:rPr lang="zh-CN" altLang="en-US" sz="2400" b="1"/>
              <a:t>公里的叫</a:t>
            </a:r>
            <a:r>
              <a:rPr lang="zh-CN" altLang="en-US" sz="2400" b="1">
                <a:solidFill>
                  <a:srgbClr val="FF0066"/>
                </a:solidFill>
              </a:rPr>
              <a:t>浅源地震</a:t>
            </a:r>
            <a:r>
              <a:rPr lang="zh-CN" altLang="en-US" sz="2400" b="1"/>
              <a:t>，深度在</a:t>
            </a:r>
            <a:r>
              <a:rPr lang="en-US" altLang="zh-CN" sz="2400" b="1"/>
              <a:t>60-300</a:t>
            </a:r>
            <a:r>
              <a:rPr lang="zh-CN" altLang="en-US" sz="2400" b="1"/>
              <a:t>公里的叫</a:t>
            </a:r>
            <a:r>
              <a:rPr lang="zh-CN" altLang="en-US" sz="2400" b="1">
                <a:solidFill>
                  <a:srgbClr val="FF0066"/>
                </a:solidFill>
              </a:rPr>
              <a:t>中源地震</a:t>
            </a:r>
            <a:r>
              <a:rPr lang="zh-CN" altLang="en-US" sz="2400" b="1"/>
              <a:t>，深度大于</a:t>
            </a:r>
            <a:r>
              <a:rPr lang="en-US" altLang="zh-CN" sz="2400" b="1"/>
              <a:t>300</a:t>
            </a:r>
            <a:r>
              <a:rPr lang="zh-CN" altLang="en-US" sz="2400" b="1"/>
              <a:t>公里的叫</a:t>
            </a:r>
            <a:r>
              <a:rPr lang="zh-CN" altLang="en-US" sz="2400" b="1">
                <a:solidFill>
                  <a:srgbClr val="FF0066"/>
                </a:solidFill>
              </a:rPr>
              <a:t>深源地震</a:t>
            </a:r>
            <a:r>
              <a:rPr lang="zh-CN" altLang="en-US" sz="2400" b="1"/>
              <a:t>。</a:t>
            </a:r>
            <a:endParaRPr lang="zh-CN" altLang="en-US" sz="2400" b="1"/>
          </a:p>
          <a:p>
            <a:r>
              <a:rPr lang="zh-CN" altLang="en-US" sz="2400" b="1"/>
              <a:t>        对于同样大小的地震，由于震源深度不一样，对地面造成的破坏程度也不一样。震源越浅，破坏越大，但波及范围也越小，反之亦然。</a:t>
            </a:r>
            <a:endParaRPr lang="zh-CN" altLang="en-US" sz="2400" b="1"/>
          </a:p>
          <a:p>
            <a:r>
              <a:rPr lang="zh-CN" altLang="en-US" sz="2400" b="1"/>
              <a:t>       破坏性地震一般是浅源地震。如</a:t>
            </a:r>
            <a:r>
              <a:rPr lang="en-US" altLang="zh-CN" sz="2400" b="1"/>
              <a:t>1976</a:t>
            </a:r>
            <a:r>
              <a:rPr lang="zh-CN" altLang="en-US" sz="2400" b="1"/>
              <a:t>年的唐山地震的震源深度为</a:t>
            </a:r>
            <a:r>
              <a:rPr lang="en-US" altLang="zh-CN" sz="2400" b="1"/>
              <a:t>12</a:t>
            </a:r>
            <a:r>
              <a:rPr lang="zh-CN" altLang="en-US" sz="2400" b="1"/>
              <a:t>公里。</a:t>
            </a:r>
            <a:r>
              <a:rPr lang="zh-CN" altLang="en-US" sz="2400"/>
              <a:t> </a:t>
            </a:r>
            <a:endParaRPr lang="zh-CN" altLang="en-US" sz="2400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85725" y="1727200"/>
            <a:ext cx="854075" cy="4941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algn="ctr"/>
            <a:r>
              <a:rPr lang="zh-CN" altLang="en-US" sz="4400" b="1">
                <a:solidFill>
                  <a:srgbClr val="FF0066"/>
                </a:solidFill>
              </a:rPr>
              <a:t>地震知识知多少</a:t>
            </a:r>
            <a:endParaRPr lang="zh-CN" altLang="en-US" sz="4400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211638" y="3157538"/>
          <a:ext cx="4932362" cy="370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r:id="rId1" imgW="4695825" imgH="2762250" progId="PBrush">
                  <p:embed/>
                </p:oleObj>
              </mc:Choice>
              <mc:Fallback>
                <p:oleObj name="" r:id="rId1" imgW="4695825" imgH="2762250" progId="PBrush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11638" y="3157538"/>
                        <a:ext cx="4932362" cy="37004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4868863"/>
            <a:ext cx="10890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3357563"/>
            <a:ext cx="6461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 flipV="1">
            <a:off x="323850" y="-2181225"/>
            <a:ext cx="6624638" cy="3748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zh-CN" altLang="en-US" sz="4400" b="1"/>
          </a:p>
          <a:p>
            <a:endParaRPr lang="zh-CN" altLang="en-US" sz="5400" b="1"/>
          </a:p>
          <a:p>
            <a:endParaRPr lang="zh-CN" altLang="en-US" sz="14200" b="1"/>
          </a:p>
        </p:txBody>
      </p:sp>
      <p:sp>
        <p:nvSpPr>
          <p:cNvPr id="4102" name="WordArt 6"/>
          <p:cNvSpPr>
            <a:spLocks noChangeArrowheads="1" noChangeShapeType="1"/>
          </p:cNvSpPr>
          <p:nvPr/>
        </p:nvSpPr>
        <p:spPr bwMode="auto">
          <a:xfrm>
            <a:off x="2484438" y="260350"/>
            <a:ext cx="4114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防震减灾主题班会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103" name="Picture 7" descr="u=1269128368,4113985348&amp;fm=15&amp;gp=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2223_1269504676k4K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2750" y="0"/>
            <a:ext cx="23812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258888" y="1331913"/>
            <a:ext cx="6121400" cy="5399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zh-CN" altLang="en-US"/>
          </a:p>
          <a:p>
            <a:r>
              <a:rPr lang="zh-CN" altLang="en-US" sz="2800" b="1"/>
              <a:t>        观测点距震中的距离叫</a:t>
            </a:r>
            <a:r>
              <a:rPr lang="zh-CN" altLang="en-US" sz="2800" b="1">
                <a:solidFill>
                  <a:srgbClr val="FF0066"/>
                </a:solidFill>
              </a:rPr>
              <a:t>震中距</a:t>
            </a:r>
            <a:r>
              <a:rPr lang="zh-CN" altLang="en-US" sz="2800" b="1"/>
              <a:t>。震中距小于</a:t>
            </a:r>
            <a:r>
              <a:rPr lang="en-US" altLang="zh-CN" sz="2800" b="1"/>
              <a:t>100</a:t>
            </a:r>
            <a:r>
              <a:rPr lang="zh-CN" altLang="en-US" sz="2800" b="1"/>
              <a:t>公里的地震称为</a:t>
            </a:r>
            <a:r>
              <a:rPr lang="zh-CN" altLang="en-US" sz="2800" b="1">
                <a:solidFill>
                  <a:srgbClr val="FF0066"/>
                </a:solidFill>
              </a:rPr>
              <a:t>地方震</a:t>
            </a:r>
            <a:r>
              <a:rPr lang="zh-CN" altLang="en-US" sz="2800" b="1"/>
              <a:t>，在</a:t>
            </a:r>
            <a:r>
              <a:rPr lang="en-US" altLang="zh-CN" sz="2800" b="1"/>
              <a:t>100-1000</a:t>
            </a:r>
            <a:r>
              <a:rPr lang="zh-CN" altLang="en-US" sz="2800" b="1"/>
              <a:t>公里之间的地震称为</a:t>
            </a:r>
            <a:r>
              <a:rPr lang="zh-CN" altLang="en-US" sz="2800" b="1">
                <a:solidFill>
                  <a:srgbClr val="FF0066"/>
                </a:solidFill>
              </a:rPr>
              <a:t>近震</a:t>
            </a:r>
            <a:r>
              <a:rPr lang="zh-CN" altLang="en-US" sz="2800" b="1"/>
              <a:t>，大于</a:t>
            </a:r>
            <a:r>
              <a:rPr lang="en-US" altLang="zh-CN" sz="2800" b="1"/>
              <a:t>1000</a:t>
            </a:r>
            <a:r>
              <a:rPr lang="zh-CN" altLang="en-US" sz="2800" b="1"/>
              <a:t>公里的地震称为</a:t>
            </a:r>
            <a:r>
              <a:rPr lang="zh-CN" altLang="en-US" sz="2800" b="1">
                <a:solidFill>
                  <a:srgbClr val="FF0066"/>
                </a:solidFill>
              </a:rPr>
              <a:t>远震</a:t>
            </a:r>
            <a:r>
              <a:rPr lang="zh-CN" altLang="en-US" sz="2800" b="1"/>
              <a:t>，其中，震中距越长的地方受到的影响和破坏越小。</a:t>
            </a:r>
            <a:endParaRPr lang="zh-CN" altLang="en-US" sz="2800" b="1"/>
          </a:p>
          <a:p>
            <a:r>
              <a:rPr lang="zh-CN" altLang="en-US" sz="2800" b="1"/>
              <a:t>        当某地发生一个较大的地震时，在一段时间内，往往会发生一系列的地震，其中最大的一个地震叫做</a:t>
            </a:r>
            <a:r>
              <a:rPr lang="zh-CN" altLang="en-US" sz="2800" b="1">
                <a:solidFill>
                  <a:srgbClr val="FF0066"/>
                </a:solidFill>
              </a:rPr>
              <a:t>主震</a:t>
            </a:r>
            <a:r>
              <a:rPr lang="zh-CN" altLang="en-US" sz="2800" b="1"/>
              <a:t>，主震之前发生的地震叫</a:t>
            </a:r>
            <a:r>
              <a:rPr lang="zh-CN" altLang="en-US" sz="2800" b="1">
                <a:solidFill>
                  <a:srgbClr val="FF0066"/>
                </a:solidFill>
              </a:rPr>
              <a:t>前震</a:t>
            </a:r>
            <a:r>
              <a:rPr lang="zh-CN" altLang="en-US" sz="2800" b="1"/>
              <a:t>，主震之后发生的地震叫</a:t>
            </a:r>
            <a:r>
              <a:rPr lang="zh-CN" altLang="en-US" sz="2800" b="1">
                <a:solidFill>
                  <a:srgbClr val="FF0066"/>
                </a:solidFill>
              </a:rPr>
              <a:t>余震</a:t>
            </a:r>
            <a:r>
              <a:rPr lang="zh-CN" altLang="en-US" sz="2800" b="1"/>
              <a:t>。</a:t>
            </a:r>
            <a:r>
              <a:rPr lang="zh-CN" altLang="en-US" sz="2800"/>
              <a:t>  </a:t>
            </a:r>
            <a:endParaRPr lang="zh-CN" altLang="en-US" sz="2800"/>
          </a:p>
          <a:p>
            <a:endParaRPr lang="zh-CN" altLang="en-US" sz="2800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85725" y="1727200"/>
            <a:ext cx="854075" cy="4941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algn="ctr"/>
            <a:r>
              <a:rPr lang="zh-CN" altLang="en-US" sz="4400" b="1">
                <a:solidFill>
                  <a:srgbClr val="FF0066"/>
                </a:solidFill>
              </a:rPr>
              <a:t>地震知识知多少</a:t>
            </a:r>
            <a:endParaRPr lang="zh-CN" altLang="en-US" sz="4400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211638" y="3157538"/>
          <a:ext cx="4932362" cy="370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" r:id="rId1" imgW="4695825" imgH="2762250" progId="PBrush">
                  <p:embed/>
                </p:oleObj>
              </mc:Choice>
              <mc:Fallback>
                <p:oleObj name="" r:id="rId1" imgW="4695825" imgH="2762250" progId="PBrush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11638" y="3157538"/>
                        <a:ext cx="4932362" cy="37004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Picture 3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4868863"/>
            <a:ext cx="10890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3357563"/>
            <a:ext cx="6461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WordArt 5"/>
          <p:cNvSpPr>
            <a:spLocks noChangeArrowheads="1" noChangeShapeType="1"/>
          </p:cNvSpPr>
          <p:nvPr/>
        </p:nvSpPr>
        <p:spPr bwMode="auto">
          <a:xfrm>
            <a:off x="2484438" y="260350"/>
            <a:ext cx="4114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防震减灾主题班会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126" name="Picture 6" descr="u=1269128368,4113985348&amp;fm=15&amp;gp=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2223_1269504676k4K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2750" y="0"/>
            <a:ext cx="23812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258888" y="1743075"/>
            <a:ext cx="6121400" cy="4170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zh-CN" altLang="en-US"/>
          </a:p>
          <a:p>
            <a:pPr algn="ctr"/>
            <a:r>
              <a:rPr lang="zh-CN" altLang="en-US" sz="4000" b="1">
                <a:solidFill>
                  <a:srgbClr val="FF0066"/>
                </a:solidFill>
              </a:rPr>
              <a:t>地震的类型</a:t>
            </a:r>
            <a:endParaRPr lang="zh-CN" altLang="en-US" sz="4000" b="1">
              <a:solidFill>
                <a:srgbClr val="FF0066"/>
              </a:solidFill>
            </a:endParaRPr>
          </a:p>
          <a:p>
            <a:r>
              <a:rPr lang="zh-CN" altLang="en-US" b="1"/>
              <a:t>       </a:t>
            </a:r>
            <a:r>
              <a:rPr lang="zh-CN" altLang="en-US" sz="2400" b="1"/>
              <a:t>地震分为天然地震和人工地震两大类。引起地球表层振动的原因很多，根据地震的成因，可以把地震分为以下几种： </a:t>
            </a:r>
            <a:endParaRPr lang="zh-CN" altLang="en-US" sz="2400" b="1"/>
          </a:p>
          <a:p>
            <a:r>
              <a:rPr lang="zh-CN" altLang="en-US" sz="2400" b="1"/>
              <a:t>       </a:t>
            </a:r>
            <a:r>
              <a:rPr lang="en-US" altLang="zh-CN" sz="2400" b="1"/>
              <a:t>1</a:t>
            </a:r>
            <a:r>
              <a:rPr lang="zh-CN" altLang="en-US" sz="2400" b="1"/>
              <a:t>、</a:t>
            </a:r>
            <a:r>
              <a:rPr lang="zh-CN" altLang="en-US" sz="2400" b="1">
                <a:solidFill>
                  <a:srgbClr val="FF0066"/>
                </a:solidFill>
              </a:rPr>
              <a:t>构造地震</a:t>
            </a:r>
            <a:endParaRPr lang="zh-CN" altLang="en-US" sz="2400" b="1">
              <a:solidFill>
                <a:srgbClr val="FF0066"/>
              </a:solidFill>
            </a:endParaRPr>
          </a:p>
          <a:p>
            <a:r>
              <a:rPr lang="zh-CN" altLang="en-US" sz="2400"/>
              <a:t>       </a:t>
            </a:r>
            <a:r>
              <a:rPr lang="en-US" altLang="zh-CN" sz="2400"/>
              <a:t>2</a:t>
            </a:r>
            <a:r>
              <a:rPr lang="zh-CN" altLang="en-US" sz="2400"/>
              <a:t>、</a:t>
            </a:r>
            <a:r>
              <a:rPr lang="zh-CN" altLang="en-US" sz="2400" b="1">
                <a:solidFill>
                  <a:srgbClr val="FF0066"/>
                </a:solidFill>
              </a:rPr>
              <a:t>火山地震</a:t>
            </a:r>
            <a:endParaRPr lang="zh-CN" altLang="en-US" sz="2400" b="1">
              <a:solidFill>
                <a:srgbClr val="FF0066"/>
              </a:solidFill>
            </a:endParaRPr>
          </a:p>
          <a:p>
            <a:r>
              <a:rPr lang="zh-CN" altLang="en-US" sz="2400"/>
              <a:t>       </a:t>
            </a:r>
            <a:r>
              <a:rPr lang="en-US" altLang="zh-CN" sz="2400"/>
              <a:t>3</a:t>
            </a:r>
            <a:r>
              <a:rPr lang="zh-CN" altLang="en-US" sz="2400"/>
              <a:t>、</a:t>
            </a:r>
            <a:r>
              <a:rPr lang="zh-CN" altLang="en-US" sz="2400" b="1">
                <a:solidFill>
                  <a:srgbClr val="FF0066"/>
                </a:solidFill>
              </a:rPr>
              <a:t>塌陷地震</a:t>
            </a:r>
            <a:endParaRPr lang="zh-CN" altLang="en-US" sz="2400" b="1">
              <a:solidFill>
                <a:srgbClr val="FF0066"/>
              </a:solidFill>
            </a:endParaRPr>
          </a:p>
          <a:p>
            <a:r>
              <a:rPr lang="zh-CN" altLang="en-US" sz="2400" b="1"/>
              <a:t>　   </a:t>
            </a:r>
            <a:r>
              <a:rPr lang="en-US" altLang="zh-CN" sz="2400" b="1"/>
              <a:t>4</a:t>
            </a:r>
            <a:r>
              <a:rPr lang="zh-CN" altLang="en-US" sz="2400" b="1"/>
              <a:t>、</a:t>
            </a:r>
            <a:r>
              <a:rPr lang="zh-CN" altLang="en-US" sz="2400" b="1">
                <a:solidFill>
                  <a:srgbClr val="FF0066"/>
                </a:solidFill>
              </a:rPr>
              <a:t>诱发地震</a:t>
            </a:r>
            <a:endParaRPr lang="zh-CN" altLang="en-US" sz="2400" b="1">
              <a:solidFill>
                <a:srgbClr val="FF0066"/>
              </a:solidFill>
            </a:endParaRPr>
          </a:p>
          <a:p>
            <a:r>
              <a:rPr lang="zh-CN" altLang="en-US" sz="2400" b="1"/>
              <a:t>       </a:t>
            </a:r>
            <a:r>
              <a:rPr lang="en-US" altLang="zh-CN" sz="2400" b="1"/>
              <a:t>5</a:t>
            </a:r>
            <a:r>
              <a:rPr lang="zh-CN" altLang="en-US" sz="2400" b="1"/>
              <a:t>、</a:t>
            </a:r>
            <a:r>
              <a:rPr lang="zh-CN" altLang="en-US" sz="2400" b="1">
                <a:solidFill>
                  <a:srgbClr val="FF0066"/>
                </a:solidFill>
              </a:rPr>
              <a:t>人工地震</a:t>
            </a:r>
            <a:endParaRPr lang="zh-CN" altLang="en-US" sz="2400" b="1">
              <a:solidFill>
                <a:srgbClr val="FF0066"/>
              </a:solidFill>
            </a:endParaRPr>
          </a:p>
          <a:p>
            <a:endParaRPr lang="zh-CN" altLang="en-US" sz="2400">
              <a:solidFill>
                <a:srgbClr val="FF0066"/>
              </a:solidFill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85725" y="1727200"/>
            <a:ext cx="854075" cy="4941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algn="ctr"/>
            <a:r>
              <a:rPr lang="zh-CN" altLang="en-US" sz="4400" b="1">
                <a:solidFill>
                  <a:srgbClr val="FF0066"/>
                </a:solidFill>
              </a:rPr>
              <a:t>地震知识知多少</a:t>
            </a:r>
            <a:endParaRPr lang="zh-CN" altLang="en-US" sz="4400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5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5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53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53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32772" name="Picture 4" descr="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55650" y="2225675"/>
            <a:ext cx="7366000" cy="463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/>
              <a:t>  </a:t>
            </a:r>
            <a:r>
              <a:rPr lang="zh-CN" altLang="en-US" sz="5400" b="1"/>
              <a:t>第三章</a:t>
            </a:r>
            <a:endParaRPr lang="zh-CN" altLang="en-US" sz="5400" b="1"/>
          </a:p>
          <a:p>
            <a:pPr algn="ctr"/>
            <a:r>
              <a:rPr lang="zh-CN" altLang="en-US" sz="5400" b="1"/>
              <a:t>地震防护知多少</a:t>
            </a:r>
            <a:endParaRPr lang="zh-CN" altLang="en-US" sz="20800" b="1"/>
          </a:p>
          <a:p>
            <a:pPr algn="ctr"/>
            <a:endParaRPr lang="zh-CN" altLang="en-US" sz="14200" b="1"/>
          </a:p>
          <a:p>
            <a:r>
              <a:rPr lang="zh-CN" altLang="en-US" sz="4800" b="1"/>
              <a:t>        </a:t>
            </a:r>
            <a:endParaRPr lang="zh-CN" altLang="en-US" sz="4800" b="1"/>
          </a:p>
        </p:txBody>
      </p:sp>
      <p:sp>
        <p:nvSpPr>
          <p:cNvPr id="32774" name="WordArt 6"/>
          <p:cNvSpPr>
            <a:spLocks noChangeArrowheads="1" noChangeShapeType="1"/>
          </p:cNvSpPr>
          <p:nvPr/>
        </p:nvSpPr>
        <p:spPr bwMode="auto">
          <a:xfrm>
            <a:off x="2484438" y="260350"/>
            <a:ext cx="4114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防震减灾主题班会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2775" name="Picture 7" descr="u=1269128368,4113985348&amp;fm=15&amp;gp=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33796" name="Picture 4" descr="373bc4b43c59aa438ad4b24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50825" y="300038"/>
            <a:ext cx="8642350" cy="4873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-9522" tIns="0" rIns="-9522" bIns="0" anchor="ctr">
            <a:spAutoFit/>
          </a:bodyPr>
          <a:lstStyle/>
          <a:p>
            <a:pPr algn="ctr" fontAlgn="ctr"/>
            <a:r>
              <a:rPr lang="zh-CN" altLang="en-US" sz="3200" b="1">
                <a:solidFill>
                  <a:srgbClr val="FF0066"/>
                </a:solidFill>
              </a:rPr>
              <a:t>地震发生时如何应对</a:t>
            </a:r>
            <a:r>
              <a:rPr lang="zh-CN" altLang="en-US">
                <a:solidFill>
                  <a:srgbClr val="FF0066"/>
                </a:solidFill>
              </a:rPr>
              <a:t> </a:t>
            </a:r>
            <a:endParaRPr lang="zh-CN" altLang="en-US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34820" name="Picture 4" descr="8cf0d5137d555e37dd54013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50825" y="300038"/>
            <a:ext cx="8642350" cy="4873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-9522" tIns="0" rIns="-9522" bIns="0" anchor="ctr">
            <a:spAutoFit/>
          </a:bodyPr>
          <a:lstStyle/>
          <a:p>
            <a:pPr algn="ctr" fontAlgn="ctr"/>
            <a:r>
              <a:rPr lang="zh-CN" altLang="en-US" sz="3200" b="1">
                <a:solidFill>
                  <a:srgbClr val="FF0066"/>
                </a:solidFill>
              </a:rPr>
              <a:t>地震发生时如何应对</a:t>
            </a:r>
            <a:r>
              <a:rPr lang="zh-CN" altLang="en-US">
                <a:solidFill>
                  <a:srgbClr val="FF0066"/>
                </a:solidFill>
              </a:rPr>
              <a:t> </a:t>
            </a:r>
            <a:endParaRPr lang="zh-CN" altLang="en-US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35844" name="Picture 4" descr="2f3295d4151dd015a18bb73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50825" y="300038"/>
            <a:ext cx="8642350" cy="4873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-9522" tIns="0" rIns="-9522" bIns="0" anchor="ctr">
            <a:spAutoFit/>
          </a:bodyPr>
          <a:lstStyle/>
          <a:p>
            <a:pPr algn="ctr" fontAlgn="ctr"/>
            <a:r>
              <a:rPr lang="zh-CN" altLang="en-US" sz="3200" b="1">
                <a:solidFill>
                  <a:srgbClr val="FF0066"/>
                </a:solidFill>
              </a:rPr>
              <a:t>地震发生时如何应对</a:t>
            </a:r>
            <a:r>
              <a:rPr lang="zh-CN" altLang="en-US">
                <a:solidFill>
                  <a:srgbClr val="FF0066"/>
                </a:solidFill>
              </a:rPr>
              <a:t> </a:t>
            </a:r>
            <a:endParaRPr lang="zh-CN" altLang="en-US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36868" name="Picture 4" descr="30ecd5ef7e0b1c22acafd53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50825" y="300038"/>
            <a:ext cx="8642350" cy="4873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-9522" tIns="0" rIns="-9522" bIns="0" anchor="ctr">
            <a:spAutoFit/>
          </a:bodyPr>
          <a:lstStyle/>
          <a:p>
            <a:pPr algn="ctr" fontAlgn="ctr"/>
            <a:r>
              <a:rPr lang="zh-CN" altLang="en-US" sz="3200" b="1">
                <a:solidFill>
                  <a:srgbClr val="FF0066"/>
                </a:solidFill>
              </a:rPr>
              <a:t>地震发生时如何应对</a:t>
            </a:r>
            <a:r>
              <a:rPr lang="zh-CN" altLang="en-US">
                <a:solidFill>
                  <a:srgbClr val="FF0066"/>
                </a:solidFill>
              </a:rPr>
              <a:t> </a:t>
            </a:r>
            <a:endParaRPr lang="zh-CN" altLang="en-US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37892" name="Picture 4" descr="8759287a78b01df92e73b33e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50825" y="300038"/>
            <a:ext cx="8642350" cy="4873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-9522" tIns="0" rIns="-9522" bIns="0" anchor="ctr">
            <a:spAutoFit/>
          </a:bodyPr>
          <a:lstStyle/>
          <a:p>
            <a:pPr algn="ctr" fontAlgn="ctr"/>
            <a:r>
              <a:rPr lang="zh-CN" altLang="en-US" sz="3200" b="1">
                <a:solidFill>
                  <a:srgbClr val="FF0066"/>
                </a:solidFill>
              </a:rPr>
              <a:t>地震发生时如何应对</a:t>
            </a:r>
            <a:r>
              <a:rPr lang="zh-CN" altLang="en-US">
                <a:solidFill>
                  <a:srgbClr val="FF0066"/>
                </a:solidFill>
              </a:rPr>
              <a:t> </a:t>
            </a:r>
            <a:endParaRPr lang="zh-CN" altLang="en-US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38916" name="Picture 4" descr="8759287a78b61df92e73b33c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50825" y="300038"/>
            <a:ext cx="8642350" cy="4873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-9522" tIns="0" rIns="-9522" bIns="0" anchor="ctr">
            <a:spAutoFit/>
          </a:bodyPr>
          <a:lstStyle/>
          <a:p>
            <a:pPr algn="ctr" fontAlgn="ctr"/>
            <a:r>
              <a:rPr lang="zh-CN" altLang="en-US" sz="3200" b="1">
                <a:solidFill>
                  <a:srgbClr val="FF0066"/>
                </a:solidFill>
              </a:rPr>
              <a:t>地震发生时如何应对</a:t>
            </a:r>
            <a:r>
              <a:rPr lang="zh-CN" altLang="en-US">
                <a:solidFill>
                  <a:srgbClr val="FF0066"/>
                </a:solidFill>
              </a:rPr>
              <a:t> </a:t>
            </a:r>
            <a:endParaRPr lang="zh-CN" altLang="en-US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4100" name="Picture 4" descr="大海"/>
          <p:cNvPicPr>
            <a:picLocks noChangeAspect="1" noChangeArrowheads="1"/>
          </p:cNvPicPr>
          <p:nvPr/>
        </p:nvPicPr>
        <p:blipFill>
          <a:blip r:embed="rId1" cstate="print">
            <a:lum bright="18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5"/>
          <p:cNvSpPr>
            <a:spLocks noChangeArrowheads="1" noChangeShapeType="1"/>
          </p:cNvSpPr>
          <p:nvPr/>
        </p:nvSpPr>
        <p:spPr bwMode="auto">
          <a:xfrm>
            <a:off x="827088" y="908050"/>
            <a:ext cx="734536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3600">
                <a:ln w="9525">
                  <a:noFill/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让世界充满爱</a:t>
            </a:r>
            <a:endParaRPr lang="zh-CN" altLang="en-US" sz="3600">
              <a:ln w="9525">
                <a:noFill/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>
              <a:defRPr/>
            </a:pPr>
            <a:r>
              <a:rPr lang="en-US" altLang="zh-CN" sz="3600">
                <a:ln w="9525">
                  <a:noFill/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--</a:t>
            </a:r>
            <a:r>
              <a:rPr lang="zh-CN" altLang="en-US" sz="3600">
                <a:ln w="9525">
                  <a:noFill/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防灾减灾主题班会</a:t>
            </a:r>
            <a:endParaRPr lang="zh-CN" altLang="en-US" sz="3600">
              <a:ln w="9525">
                <a:noFill/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68313" y="2205038"/>
            <a:ext cx="1006475" cy="3527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algn="ctr"/>
            <a:r>
              <a:rPr lang="zh-CN" altLang="en-US" sz="5400" b="1">
                <a:solidFill>
                  <a:srgbClr val="FF0066"/>
                </a:solidFill>
              </a:rPr>
              <a:t>前言</a:t>
            </a:r>
            <a:endParaRPr lang="zh-CN" altLang="en-US" sz="5400" b="1">
              <a:solidFill>
                <a:srgbClr val="FF0066"/>
              </a:solidFill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743075" y="1922463"/>
            <a:ext cx="68611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/>
              <a:t>        </a:t>
            </a:r>
            <a:endParaRPr lang="zh-CN" altLang="en-US" sz="2800" b="1"/>
          </a:p>
        </p:txBody>
      </p:sp>
      <p:pic>
        <p:nvPicPr>
          <p:cNvPr id="25608" name="Picture 8" descr="Earth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 descr="u=400749849,3238866879&amp;fm=15&amp;gp=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57875"/>
            <a:ext cx="1333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763713" y="2349500"/>
            <a:ext cx="6911975" cy="3560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6600FF"/>
                </a:solidFill>
              </a:rPr>
              <a:t>      </a:t>
            </a:r>
            <a:r>
              <a:rPr lang="en-US" altLang="zh-CN" sz="2400" b="1">
                <a:solidFill>
                  <a:srgbClr val="6600FF"/>
                </a:solidFill>
              </a:rPr>
              <a:t>2008</a:t>
            </a:r>
            <a:r>
              <a:rPr lang="zh-CN" altLang="en-US" sz="2400" b="1">
                <a:solidFill>
                  <a:srgbClr val="6600FF"/>
                </a:solidFill>
              </a:rPr>
              <a:t>年</a:t>
            </a:r>
            <a:r>
              <a:rPr lang="en-US" altLang="zh-CN" sz="2400" b="1">
                <a:solidFill>
                  <a:srgbClr val="6600FF"/>
                </a:solidFill>
              </a:rPr>
              <a:t>5</a:t>
            </a:r>
            <a:r>
              <a:rPr lang="zh-CN" altLang="en-US" sz="2400" b="1">
                <a:solidFill>
                  <a:srgbClr val="6600FF"/>
                </a:solidFill>
              </a:rPr>
              <a:t>月</a:t>
            </a:r>
            <a:r>
              <a:rPr lang="en-US" altLang="zh-CN" sz="2400" b="1">
                <a:solidFill>
                  <a:srgbClr val="6600FF"/>
                </a:solidFill>
              </a:rPr>
              <a:t>12</a:t>
            </a:r>
            <a:r>
              <a:rPr lang="zh-CN" altLang="en-US" sz="2400" b="1">
                <a:solidFill>
                  <a:srgbClr val="6600FF"/>
                </a:solidFill>
              </a:rPr>
              <a:t>日</a:t>
            </a:r>
            <a:r>
              <a:rPr lang="en-US" altLang="zh-CN" sz="2400" b="1">
                <a:solidFill>
                  <a:srgbClr val="6600FF"/>
                </a:solidFill>
              </a:rPr>
              <a:t>14</a:t>
            </a:r>
            <a:r>
              <a:rPr lang="zh-CN" altLang="en-US" sz="2400" b="1">
                <a:solidFill>
                  <a:srgbClr val="6600FF"/>
                </a:solidFill>
              </a:rPr>
              <a:t>时</a:t>
            </a:r>
            <a:r>
              <a:rPr lang="en-US" altLang="zh-CN" sz="2400" b="1">
                <a:solidFill>
                  <a:srgbClr val="6600FF"/>
                </a:solidFill>
              </a:rPr>
              <a:t>28</a:t>
            </a:r>
            <a:r>
              <a:rPr lang="zh-CN" altLang="en-US" sz="2400" b="1">
                <a:solidFill>
                  <a:srgbClr val="6600FF"/>
                </a:solidFill>
              </a:rPr>
              <a:t>分，我国四川省汶川县发生了</a:t>
            </a:r>
            <a:r>
              <a:rPr lang="en-US" altLang="zh-CN" sz="2400" b="1">
                <a:solidFill>
                  <a:srgbClr val="6600FF"/>
                </a:solidFill>
              </a:rPr>
              <a:t>8.0</a:t>
            </a:r>
            <a:r>
              <a:rPr lang="zh-CN" altLang="en-US" sz="2400" b="1">
                <a:solidFill>
                  <a:srgbClr val="6600FF"/>
                </a:solidFill>
              </a:rPr>
              <a:t>级特在地震，地震共造成</a:t>
            </a:r>
            <a:r>
              <a:rPr lang="en-US" altLang="zh-CN" sz="2400" b="1">
                <a:solidFill>
                  <a:srgbClr val="6600FF"/>
                </a:solidFill>
              </a:rPr>
              <a:t>7</a:t>
            </a:r>
            <a:r>
              <a:rPr lang="zh-CN" altLang="en-US" sz="2400" b="1">
                <a:solidFill>
                  <a:srgbClr val="6600FF"/>
                </a:solidFill>
              </a:rPr>
              <a:t>万人死亡，</a:t>
            </a:r>
            <a:r>
              <a:rPr lang="en-US" altLang="zh-CN" sz="2400" b="1">
                <a:solidFill>
                  <a:srgbClr val="6600FF"/>
                </a:solidFill>
              </a:rPr>
              <a:t>37</a:t>
            </a:r>
            <a:r>
              <a:rPr lang="zh-CN" altLang="en-US" sz="2400" b="1">
                <a:solidFill>
                  <a:srgbClr val="6600FF"/>
                </a:solidFill>
              </a:rPr>
              <a:t>万人受伤，</a:t>
            </a:r>
            <a:r>
              <a:rPr lang="en-US" altLang="zh-CN" sz="2400" b="1">
                <a:solidFill>
                  <a:srgbClr val="6600FF"/>
                </a:solidFill>
              </a:rPr>
              <a:t>1.7</a:t>
            </a:r>
            <a:r>
              <a:rPr lang="zh-CN" altLang="en-US" sz="2400" b="1">
                <a:solidFill>
                  <a:srgbClr val="6600FF"/>
                </a:solidFill>
              </a:rPr>
              <a:t>万多人失踪，</a:t>
            </a:r>
            <a:r>
              <a:rPr lang="en-US" altLang="zh-CN" sz="2400" b="1">
                <a:solidFill>
                  <a:srgbClr val="6600FF"/>
                </a:solidFill>
              </a:rPr>
              <a:t>5335</a:t>
            </a:r>
            <a:r>
              <a:rPr lang="zh-CN" altLang="en-US" sz="2400" b="1">
                <a:solidFill>
                  <a:srgbClr val="6600FF"/>
                </a:solidFill>
              </a:rPr>
              <a:t>名四川学生在地震中遇难，已经办理残疾证明的有</a:t>
            </a:r>
            <a:r>
              <a:rPr lang="en-US" altLang="zh-CN" sz="2400" b="1">
                <a:solidFill>
                  <a:srgbClr val="6600FF"/>
                </a:solidFill>
              </a:rPr>
              <a:t>546</a:t>
            </a:r>
            <a:r>
              <a:rPr lang="zh-CN" altLang="en-US" sz="2400" b="1">
                <a:solidFill>
                  <a:srgbClr val="6600FF"/>
                </a:solidFill>
              </a:rPr>
              <a:t>名学生，直接经济损失</a:t>
            </a:r>
            <a:r>
              <a:rPr lang="en-US" altLang="zh-CN" sz="2400" b="1">
                <a:solidFill>
                  <a:srgbClr val="6600FF"/>
                </a:solidFill>
              </a:rPr>
              <a:t>8437.7</a:t>
            </a:r>
            <a:r>
              <a:rPr lang="zh-CN" altLang="en-US" sz="2400" b="1">
                <a:solidFill>
                  <a:srgbClr val="6600FF"/>
                </a:solidFill>
              </a:rPr>
              <a:t>亿人民币，损失影响之大，举世震惊，为了纪念这个日子，国务院决定每年的</a:t>
            </a:r>
            <a:r>
              <a:rPr lang="en-US" altLang="zh-CN" sz="2400" b="1">
                <a:solidFill>
                  <a:srgbClr val="6600FF"/>
                </a:solidFill>
              </a:rPr>
              <a:t>5</a:t>
            </a:r>
            <a:r>
              <a:rPr lang="zh-CN" altLang="en-US" sz="2400" b="1">
                <a:solidFill>
                  <a:srgbClr val="6600FF"/>
                </a:solidFill>
              </a:rPr>
              <a:t>月</a:t>
            </a:r>
            <a:r>
              <a:rPr lang="en-US" altLang="zh-CN" sz="2400" b="1">
                <a:solidFill>
                  <a:srgbClr val="6600FF"/>
                </a:solidFill>
              </a:rPr>
              <a:t>12</a:t>
            </a:r>
            <a:r>
              <a:rPr lang="zh-CN" altLang="en-US" sz="2400" b="1">
                <a:solidFill>
                  <a:srgbClr val="6600FF"/>
                </a:solidFill>
              </a:rPr>
              <a:t>日确定为“防灾减灾日”，今年是第七个“防灾减灾日”</a:t>
            </a:r>
            <a:endParaRPr lang="zh-CN" altLang="en-US" sz="2400" b="1">
              <a:solidFill>
                <a:srgbClr val="6600FF"/>
              </a:solidFill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6600FF"/>
                </a:solidFill>
              </a:rPr>
              <a:t>  宣传活动主题是：强化安全意识，学会避险</a:t>
            </a:r>
            <a:r>
              <a:rPr lang="zh-CN" altLang="en-US" sz="2400">
                <a:solidFill>
                  <a:srgbClr val="6600FF"/>
                </a:solidFill>
              </a:rPr>
              <a:t>自救。</a:t>
            </a:r>
            <a:r>
              <a:rPr lang="zh-CN" altLang="en-US" sz="2400">
                <a:solidFill>
                  <a:srgbClr val="FF0066"/>
                </a:solidFill>
              </a:rPr>
              <a:t> </a:t>
            </a:r>
            <a:endParaRPr lang="zh-CN" altLang="en-US" sz="240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211638" y="3157538"/>
          <a:ext cx="4932362" cy="370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" r:id="rId1" imgW="4695825" imgH="2762250" progId="PBrush">
                  <p:embed/>
                </p:oleObj>
              </mc:Choice>
              <mc:Fallback>
                <p:oleObj name="" r:id="rId1" imgW="4695825" imgH="2762250" progId="PBrush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11638" y="3157538"/>
                        <a:ext cx="4932362" cy="37004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7" name="Picture 3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4868863"/>
            <a:ext cx="10890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3357563"/>
            <a:ext cx="6461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WordArt 5"/>
          <p:cNvSpPr>
            <a:spLocks noChangeArrowheads="1" noChangeShapeType="1"/>
          </p:cNvSpPr>
          <p:nvPr/>
        </p:nvSpPr>
        <p:spPr bwMode="auto">
          <a:xfrm>
            <a:off x="2484438" y="260350"/>
            <a:ext cx="4114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防震减灾主题班会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150" name="Picture 6" descr="u=1269128368,4113985348&amp;fm=15&amp;gp=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2223_1269504676k4K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2750" y="0"/>
            <a:ext cx="23812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1258888" y="1712913"/>
            <a:ext cx="6121400" cy="423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zh-CN" altLang="en-US"/>
          </a:p>
          <a:p>
            <a:pPr algn="ctr"/>
            <a:r>
              <a:rPr lang="zh-CN" altLang="en-US" sz="4000" b="1">
                <a:solidFill>
                  <a:srgbClr val="FF0066"/>
                </a:solidFill>
              </a:rPr>
              <a:t>做好震后自救和互助</a:t>
            </a:r>
            <a:endParaRPr lang="zh-CN" altLang="en-US" sz="4000" b="1">
              <a:solidFill>
                <a:srgbClr val="FF0066"/>
              </a:solidFill>
            </a:endParaRPr>
          </a:p>
          <a:p>
            <a:pPr algn="ctr"/>
            <a:endParaRPr lang="zh-CN" altLang="en-US" sz="2400" b="1">
              <a:solidFill>
                <a:srgbClr val="FF0066"/>
              </a:solidFill>
            </a:endParaRPr>
          </a:p>
          <a:p>
            <a:r>
              <a:rPr lang="zh-CN" altLang="en-US" sz="2800" b="1"/>
              <a:t>        </a:t>
            </a:r>
            <a:r>
              <a:rPr lang="en-US" altLang="zh-CN" sz="2800" b="1"/>
              <a:t>1</a:t>
            </a:r>
            <a:r>
              <a:rPr lang="zh-CN" altLang="en-US" sz="2800" b="1"/>
              <a:t>、在操场或室外时，可原地不动蹲下，双手保护头部，注意避开高大建筑物或危险物。 </a:t>
            </a:r>
            <a:endParaRPr lang="zh-CN" altLang="en-US" sz="2800" b="1"/>
          </a:p>
          <a:p>
            <a:r>
              <a:rPr lang="zh-CN" altLang="en-US" sz="2800" b="1"/>
              <a:t>　　</a:t>
            </a:r>
            <a:r>
              <a:rPr lang="en-US" altLang="zh-CN" sz="2800" b="1"/>
              <a:t>2</a:t>
            </a:r>
            <a:r>
              <a:rPr lang="zh-CN" altLang="en-US" sz="2800" b="1"/>
              <a:t>、不要回到教室去。 </a:t>
            </a:r>
            <a:endParaRPr lang="zh-CN" altLang="en-US" sz="2800" b="1"/>
          </a:p>
          <a:p>
            <a:r>
              <a:rPr lang="zh-CN" altLang="en-US" sz="2800" b="1"/>
              <a:t>　　</a:t>
            </a:r>
            <a:r>
              <a:rPr lang="en-US" altLang="zh-CN" sz="2800" b="1"/>
              <a:t>3</a:t>
            </a:r>
            <a:r>
              <a:rPr lang="zh-CN" altLang="en-US" sz="2800" b="1"/>
              <a:t>、震后应当有组织地撤离。 </a:t>
            </a:r>
            <a:endParaRPr lang="zh-CN" altLang="en-US" sz="2800" b="1"/>
          </a:p>
          <a:p>
            <a:r>
              <a:rPr lang="zh-CN" altLang="en-US" sz="2800" b="1"/>
              <a:t>　　</a:t>
            </a:r>
            <a:r>
              <a:rPr lang="en-US" altLang="zh-CN" sz="2800" b="1"/>
              <a:t>4</a:t>
            </a:r>
            <a:r>
              <a:rPr lang="zh-CN" altLang="en-US" sz="2800" b="1"/>
              <a:t>、千万不要跳楼！不要站在窗外！ 不要到阳台上去！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50825" y="1700213"/>
            <a:ext cx="854075" cy="4941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algn="ctr"/>
            <a:r>
              <a:rPr lang="zh-CN" altLang="en-US" sz="4400" b="1">
                <a:solidFill>
                  <a:srgbClr val="FF0066"/>
                </a:solidFill>
              </a:rPr>
              <a:t>地震防护知多少</a:t>
            </a:r>
            <a:endParaRPr lang="zh-CN" altLang="en-US" sz="4400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4211638" y="3157538"/>
          <a:ext cx="4932362" cy="370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" r:id="rId1" imgW="4695825" imgH="2762250" progId="PBrush">
                  <p:embed/>
                </p:oleObj>
              </mc:Choice>
              <mc:Fallback>
                <p:oleObj name="" r:id="rId1" imgW="4695825" imgH="2762250" progId="PBrush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11638" y="3157538"/>
                        <a:ext cx="4932362" cy="37004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1" name="Picture 3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4868863"/>
            <a:ext cx="10890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3357563"/>
            <a:ext cx="6461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WordArt 5"/>
          <p:cNvSpPr>
            <a:spLocks noChangeArrowheads="1" noChangeShapeType="1"/>
          </p:cNvSpPr>
          <p:nvPr/>
        </p:nvSpPr>
        <p:spPr bwMode="auto">
          <a:xfrm>
            <a:off x="2484438" y="260350"/>
            <a:ext cx="4114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防震减灾主题班会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174" name="Picture 6" descr="u=1269128368,4113985348&amp;fm=15&amp;gp=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2223_1269504676k4K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2750" y="0"/>
            <a:ext cx="23812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187450" y="1916113"/>
            <a:ext cx="6121400" cy="38115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zh-CN" altLang="en-US"/>
          </a:p>
          <a:p>
            <a:pPr algn="ctr"/>
            <a:r>
              <a:rPr lang="zh-CN" altLang="en-US" sz="4000" b="1">
                <a:solidFill>
                  <a:srgbClr val="FF0066"/>
                </a:solidFill>
              </a:rPr>
              <a:t>做好校园防震</a:t>
            </a:r>
            <a:endParaRPr lang="zh-CN" altLang="en-US" sz="4000" b="1">
              <a:solidFill>
                <a:srgbClr val="FF0066"/>
              </a:solidFill>
            </a:endParaRPr>
          </a:p>
          <a:p>
            <a:pPr algn="ctr"/>
            <a:endParaRPr lang="zh-CN" altLang="en-US" sz="2400" b="1">
              <a:solidFill>
                <a:srgbClr val="FF0066"/>
              </a:solidFill>
            </a:endParaRPr>
          </a:p>
          <a:p>
            <a:r>
              <a:rPr lang="en-US" altLang="zh-CN" sz="2800" b="1"/>
              <a:t>1</a:t>
            </a:r>
            <a:r>
              <a:rPr lang="zh-CN" altLang="en-US" sz="2800" b="1"/>
              <a:t>．保持镇静 。</a:t>
            </a:r>
            <a:endParaRPr lang="zh-CN" altLang="en-US" sz="2800" b="1"/>
          </a:p>
          <a:p>
            <a:r>
              <a:rPr lang="en-US" altLang="zh-CN" sz="2800" b="1"/>
              <a:t>2</a:t>
            </a:r>
            <a:r>
              <a:rPr lang="zh-CN" altLang="en-US" sz="2800" b="1"/>
              <a:t>．止血、固定砸伤和挤压伤 。</a:t>
            </a:r>
            <a:endParaRPr lang="zh-CN" altLang="en-US" sz="2800" b="1"/>
          </a:p>
          <a:p>
            <a:r>
              <a:rPr lang="en-US" altLang="zh-CN" sz="2800" b="1"/>
              <a:t>3</a:t>
            </a:r>
            <a:r>
              <a:rPr lang="zh-CN" altLang="en-US" sz="2800" b="1"/>
              <a:t>．妥善处理伤口 。</a:t>
            </a:r>
            <a:endParaRPr lang="zh-CN" altLang="en-US" sz="2800" b="1"/>
          </a:p>
          <a:p>
            <a:r>
              <a:rPr lang="en-US" altLang="zh-CN" sz="2800" b="1"/>
              <a:t>4</a:t>
            </a:r>
            <a:r>
              <a:rPr lang="zh-CN" altLang="en-US" sz="2800" b="1"/>
              <a:t>．防止火灾 。</a:t>
            </a:r>
            <a:endParaRPr lang="zh-CN" altLang="en-US" sz="2800" b="1"/>
          </a:p>
          <a:p>
            <a:r>
              <a:rPr lang="en-US" altLang="zh-CN" sz="2800" b="1"/>
              <a:t>5</a:t>
            </a:r>
            <a:r>
              <a:rPr lang="zh-CN" altLang="en-US" sz="2800" b="1"/>
              <a:t>．预防破伤风和气性坏疽，注意饮食饮水卫生，防止大灾后的大疫 。</a:t>
            </a:r>
            <a:endParaRPr lang="zh-CN" altLang="en-US" sz="2800" b="1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0" y="1700213"/>
            <a:ext cx="854075" cy="4941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algn="ctr"/>
            <a:r>
              <a:rPr lang="zh-CN" altLang="en-US" sz="4400" b="1">
                <a:solidFill>
                  <a:srgbClr val="FF0066"/>
                </a:solidFill>
              </a:rPr>
              <a:t>地震防护知多少</a:t>
            </a:r>
            <a:endParaRPr lang="zh-CN" altLang="en-US" sz="4400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4211638" y="3157538"/>
          <a:ext cx="4932362" cy="370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" r:id="rId1" imgW="4695825" imgH="2762250" progId="PBrush">
                  <p:embed/>
                </p:oleObj>
              </mc:Choice>
              <mc:Fallback>
                <p:oleObj name="" r:id="rId1" imgW="4695825" imgH="2762250" progId="PBrush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11638" y="3157538"/>
                        <a:ext cx="4932362" cy="37004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5" name="Picture 3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4868863"/>
            <a:ext cx="10890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3357563"/>
            <a:ext cx="6461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WordArt 5"/>
          <p:cNvSpPr>
            <a:spLocks noChangeArrowheads="1" noChangeShapeType="1"/>
          </p:cNvSpPr>
          <p:nvPr/>
        </p:nvSpPr>
        <p:spPr bwMode="auto">
          <a:xfrm>
            <a:off x="2484438" y="260350"/>
            <a:ext cx="4114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防震减灾主题班会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198" name="Picture 6" descr="u=1269128368,4113985348&amp;fm=15&amp;gp=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2223_1269504676k4K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2750" y="0"/>
            <a:ext cx="23812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1258888" y="1060450"/>
            <a:ext cx="6121400" cy="5551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zh-CN" altLang="en-US"/>
          </a:p>
          <a:p>
            <a:pPr algn="ctr"/>
            <a:r>
              <a:rPr lang="zh-CN" altLang="en-US" sz="4000" b="1">
                <a:solidFill>
                  <a:srgbClr val="FF0066"/>
                </a:solidFill>
              </a:rPr>
              <a:t>做好家庭防震</a:t>
            </a:r>
            <a:endParaRPr lang="zh-CN" altLang="en-US" sz="4000" b="1">
              <a:solidFill>
                <a:srgbClr val="FF0066"/>
              </a:solidFill>
            </a:endParaRPr>
          </a:p>
          <a:p>
            <a:pPr algn="ctr"/>
            <a:endParaRPr lang="zh-CN" altLang="en-US" sz="2400" b="1">
              <a:solidFill>
                <a:srgbClr val="FF0066"/>
              </a:solidFill>
            </a:endParaRPr>
          </a:p>
          <a:p>
            <a:r>
              <a:rPr lang="zh-CN" altLang="en-US" b="1"/>
              <a:t>        </a:t>
            </a:r>
            <a:r>
              <a:rPr lang="en-US" altLang="zh-CN" sz="2800" b="1">
                <a:solidFill>
                  <a:srgbClr val="FF0066"/>
                </a:solidFill>
              </a:rPr>
              <a:t>1</a:t>
            </a:r>
            <a:r>
              <a:rPr lang="zh-CN" altLang="en-US" sz="2800" b="1">
                <a:solidFill>
                  <a:srgbClr val="FF0066"/>
                </a:solidFill>
              </a:rPr>
              <a:t>．抓紧时间紧急避险。</a:t>
            </a:r>
            <a:r>
              <a:rPr lang="zh-CN" altLang="en-US" b="1"/>
              <a:t>如果感觉晃动很轻，说明震源比较远，只需躲在坚实的家具旁边就可以。大地震从开始到振动过程结束，时间不过十几秒到几十秒，因此抓紧时间进行避震最为关键，不要耽误时间。 </a:t>
            </a:r>
            <a:endParaRPr lang="zh-CN" altLang="en-US" b="1"/>
          </a:p>
          <a:p>
            <a:r>
              <a:rPr lang="zh-CN" altLang="en-US" b="1"/>
              <a:t>　　</a:t>
            </a:r>
            <a:r>
              <a:rPr lang="en-US" altLang="zh-CN" sz="2800" b="1">
                <a:solidFill>
                  <a:srgbClr val="FF0066"/>
                </a:solidFill>
              </a:rPr>
              <a:t>2</a:t>
            </a:r>
            <a:r>
              <a:rPr lang="zh-CN" altLang="en-US" sz="2800" b="1">
                <a:solidFill>
                  <a:srgbClr val="FF0066"/>
                </a:solidFill>
              </a:rPr>
              <a:t>．选择合适避震空间。</a:t>
            </a:r>
            <a:r>
              <a:rPr lang="zh-CN" altLang="en-US" b="1"/>
              <a:t>室内较安全的避震空间有：承重墙墙根、墙角；有水管和暖气管道等处。屋内最不利避震的场所是：没有支撑物的床上；吊顶、吊灯下；周围无支撑的地板上；玻璃（包括镜子）和大窗户旁。 </a:t>
            </a:r>
            <a:endParaRPr lang="zh-CN" altLang="en-US" b="1"/>
          </a:p>
          <a:p>
            <a:r>
              <a:rPr lang="zh-CN" altLang="en-US" b="1"/>
              <a:t>　　</a:t>
            </a:r>
            <a:r>
              <a:rPr lang="en-US" altLang="zh-CN" sz="2800" b="1">
                <a:solidFill>
                  <a:srgbClr val="FF0066"/>
                </a:solidFill>
              </a:rPr>
              <a:t>3</a:t>
            </a:r>
            <a:r>
              <a:rPr lang="zh-CN" altLang="en-US" sz="2800" b="1">
                <a:solidFill>
                  <a:srgbClr val="FF0066"/>
                </a:solidFill>
              </a:rPr>
              <a:t>．做好自我保护。</a:t>
            </a:r>
            <a:r>
              <a:rPr lang="zh-CN" altLang="en-US" b="1"/>
              <a:t>首先要镇静，选择好躲避处后应蹲下或坐下，脸朝下，额头枕在两臂上；或抓住桌腿等身边牢固的物体，以免震时摔倒或因身体失控移位而受伤；保护头颈部，低头，用手护住头部或后颈；保护眼睛，低头、闭眼，以防异物伤害；保护口、鼻，有可能时，可用湿毛巾捂住口、鼻，以防灰土、毒气。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0" y="1700213"/>
            <a:ext cx="854075" cy="4941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algn="ctr"/>
            <a:r>
              <a:rPr lang="zh-CN" altLang="en-US" sz="4400" b="1">
                <a:solidFill>
                  <a:srgbClr val="FF0066"/>
                </a:solidFill>
              </a:rPr>
              <a:t>地震防护知多少</a:t>
            </a:r>
            <a:endParaRPr lang="zh-CN" altLang="en-US" sz="4400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5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5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4211638" y="3157538"/>
          <a:ext cx="4932362" cy="370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" r:id="rId1" imgW="4695825" imgH="2762250" progId="PBrush">
                  <p:embed/>
                </p:oleObj>
              </mc:Choice>
              <mc:Fallback>
                <p:oleObj name="" r:id="rId1" imgW="4695825" imgH="2762250" progId="PBrush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11638" y="3157538"/>
                        <a:ext cx="4932362" cy="37004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9" name="Picture 3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4868863"/>
            <a:ext cx="10890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3357563"/>
            <a:ext cx="6461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WordArt 5"/>
          <p:cNvSpPr>
            <a:spLocks noChangeArrowheads="1" noChangeShapeType="1"/>
          </p:cNvSpPr>
          <p:nvPr/>
        </p:nvSpPr>
        <p:spPr bwMode="auto">
          <a:xfrm>
            <a:off x="2484438" y="260350"/>
            <a:ext cx="4114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防震减灾主题班会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222" name="Picture 6" descr="u=1269128368,4113985348&amp;fm=15&amp;gp=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2223_1269504676k4K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2750" y="0"/>
            <a:ext cx="23812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258888" y="1268413"/>
            <a:ext cx="6121400" cy="4749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zh-CN" altLang="en-US"/>
          </a:p>
          <a:p>
            <a:pPr algn="ctr"/>
            <a:r>
              <a:rPr lang="zh-CN" altLang="en-US" sz="3600" b="1">
                <a:solidFill>
                  <a:srgbClr val="FF0066"/>
                </a:solidFill>
              </a:rPr>
              <a:t>强震过后如何自救</a:t>
            </a:r>
            <a:r>
              <a:rPr lang="zh-CN" altLang="en-US" b="1"/>
              <a:t> </a:t>
            </a:r>
            <a:endParaRPr lang="zh-CN" altLang="en-US" b="1"/>
          </a:p>
          <a:p>
            <a:pPr algn="ctr"/>
            <a:endParaRPr lang="zh-CN" altLang="en-US" b="1"/>
          </a:p>
          <a:p>
            <a:r>
              <a:rPr lang="zh-CN" altLang="en-US" b="1"/>
              <a:t>　　   </a:t>
            </a:r>
            <a:r>
              <a:rPr lang="en-US" altLang="zh-CN" sz="2400" b="1"/>
              <a:t>1</a:t>
            </a:r>
            <a:r>
              <a:rPr lang="zh-CN" altLang="en-US" sz="2400" b="1"/>
              <a:t>、地震发生后，应积极参与救助工作，可将耳朵靠墙，听听是否有幸存者声音。 </a:t>
            </a:r>
            <a:endParaRPr lang="zh-CN" altLang="en-US" sz="2400" b="1"/>
          </a:p>
          <a:p>
            <a:r>
              <a:rPr lang="zh-CN" altLang="en-US" sz="2400" b="1"/>
              <a:t>　　</a:t>
            </a:r>
            <a:r>
              <a:rPr lang="en-US" altLang="zh-CN" sz="2400" b="1"/>
              <a:t>2</a:t>
            </a:r>
            <a:r>
              <a:rPr lang="zh-CN" altLang="en-US" sz="2400" b="1"/>
              <a:t>、使伤者先暴露头部，保持呼吸畅通，如有窒息，立即进行人工呼吸。 </a:t>
            </a:r>
            <a:endParaRPr lang="zh-CN" altLang="en-US" sz="2400" b="1"/>
          </a:p>
          <a:p>
            <a:r>
              <a:rPr lang="zh-CN" altLang="en-US" sz="2400" b="1"/>
              <a:t>　　</a:t>
            </a:r>
            <a:r>
              <a:rPr lang="en-US" altLang="zh-CN" sz="2400" b="1"/>
              <a:t>3</a:t>
            </a:r>
            <a:r>
              <a:rPr lang="zh-CN" altLang="en-US" sz="2400" b="1"/>
              <a:t>、一旦被埋压，要设法避开身体上方不结实的倒塌物，并设法用砖石、木棍等支撑残垣断壁，加固环境。 </a:t>
            </a:r>
            <a:endParaRPr lang="zh-CN" altLang="en-US" sz="2400" b="1"/>
          </a:p>
          <a:p>
            <a:r>
              <a:rPr lang="zh-CN" altLang="en-US" sz="2400" b="1"/>
              <a:t>　　</a:t>
            </a:r>
            <a:r>
              <a:rPr lang="en-US" altLang="zh-CN" sz="2400" b="1"/>
              <a:t>4</a:t>
            </a:r>
            <a:r>
              <a:rPr lang="zh-CN" altLang="en-US" sz="2400" b="1"/>
              <a:t>、地震是一瞬间发生的，任何人应先保存自己，再展开救助。先救易，后救难；先救近，后救远。</a:t>
            </a:r>
            <a:r>
              <a:rPr lang="zh-CN" altLang="en-US" sz="2400"/>
              <a:t> </a:t>
            </a:r>
            <a:endParaRPr lang="zh-CN" altLang="en-US" sz="240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50825" y="1557338"/>
            <a:ext cx="854075" cy="4941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algn="ctr"/>
            <a:r>
              <a:rPr lang="zh-CN" altLang="en-US" sz="4400" b="1">
                <a:solidFill>
                  <a:srgbClr val="FF0066"/>
                </a:solidFill>
              </a:rPr>
              <a:t>地震防护知多少</a:t>
            </a:r>
            <a:endParaRPr lang="zh-CN" altLang="en-US" sz="4400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6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6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66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4211638" y="3157538"/>
          <a:ext cx="4932362" cy="370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" r:id="rId1" imgW="4695825" imgH="2762250" progId="PBrush">
                  <p:embed/>
                </p:oleObj>
              </mc:Choice>
              <mc:Fallback>
                <p:oleObj name="" r:id="rId1" imgW="4695825" imgH="2762250" progId="PBrush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11638" y="3157538"/>
                        <a:ext cx="4932362" cy="37004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3" name="Picture 3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4868863"/>
            <a:ext cx="10890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3357563"/>
            <a:ext cx="6461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WordArt 5"/>
          <p:cNvSpPr>
            <a:spLocks noChangeArrowheads="1" noChangeShapeType="1"/>
          </p:cNvSpPr>
          <p:nvPr/>
        </p:nvSpPr>
        <p:spPr bwMode="auto">
          <a:xfrm>
            <a:off x="2484438" y="260350"/>
            <a:ext cx="4114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防震减灾主题班会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246" name="Picture 6" descr="u=1269128368,4113985348&amp;fm=15&amp;gp=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2223_1269504676k4K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2750" y="0"/>
            <a:ext cx="23812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258888" y="1065213"/>
            <a:ext cx="6121400" cy="5175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pPr marL="342900" indent="-342900" algn="ctr"/>
            <a:endParaRPr lang="zh-CN" altLang="en-US"/>
          </a:p>
          <a:p>
            <a:pPr marL="342900" indent="-342900" algn="ctr"/>
            <a:r>
              <a:rPr lang="zh-CN" altLang="en-US" sz="4000" b="1">
                <a:solidFill>
                  <a:srgbClr val="FF0066"/>
                </a:solidFill>
              </a:rPr>
              <a:t>地震时的九条须知</a:t>
            </a:r>
            <a:r>
              <a:rPr lang="zh-CN" altLang="en-US"/>
              <a:t> </a:t>
            </a:r>
            <a:r>
              <a:rPr lang="zh-CN" altLang="en-US" b="1"/>
              <a:t>　</a:t>
            </a:r>
            <a:endParaRPr lang="zh-CN" altLang="en-US" b="1"/>
          </a:p>
          <a:p>
            <a:pPr marL="342900" indent="-342900" algn="ctr"/>
            <a:endParaRPr lang="zh-CN" altLang="en-US" b="1"/>
          </a:p>
          <a:p>
            <a:pPr marL="342900" indent="-342900"/>
            <a:r>
              <a:rPr lang="en-US" altLang="zh-CN" sz="2400" b="1"/>
              <a:t>1</a:t>
            </a:r>
            <a:r>
              <a:rPr lang="zh-CN" altLang="en-US" sz="2400" b="1"/>
              <a:t>、摇晃时立即关火，失火时立即灭火</a:t>
            </a:r>
            <a:endParaRPr lang="zh-CN" altLang="en-US" sz="2400" b="1"/>
          </a:p>
          <a:p>
            <a:pPr marL="342900" indent="-342900"/>
            <a:r>
              <a:rPr lang="en-US" altLang="zh-CN" sz="2400" b="1"/>
              <a:t>2</a:t>
            </a:r>
            <a:r>
              <a:rPr lang="zh-CN" altLang="en-US" sz="2400" b="1"/>
              <a:t>、 不要慌张地向户外跑</a:t>
            </a:r>
            <a:endParaRPr lang="zh-CN" altLang="en-US" sz="2400" b="1"/>
          </a:p>
          <a:p>
            <a:pPr marL="342900" indent="-342900"/>
            <a:r>
              <a:rPr lang="en-US" altLang="zh-CN" sz="2400" b="1"/>
              <a:t>3</a:t>
            </a:r>
            <a:r>
              <a:rPr lang="zh-CN" altLang="en-US" sz="2400" b="1"/>
              <a:t>、 将门打开，确保出口</a:t>
            </a:r>
            <a:r>
              <a:rPr lang="zh-CN" altLang="en-US" sz="2400"/>
              <a:t> </a:t>
            </a:r>
            <a:endParaRPr lang="zh-CN" altLang="en-US" sz="2400"/>
          </a:p>
          <a:p>
            <a:pPr marL="342900" indent="-342900"/>
            <a:r>
              <a:rPr lang="en-US" altLang="zh-CN" sz="2400" b="1"/>
              <a:t>4</a:t>
            </a:r>
            <a:r>
              <a:rPr lang="zh-CN" altLang="en-US" sz="2400" b="1"/>
              <a:t>、 户外的场合，要保护好头部，避开危险之处</a:t>
            </a:r>
            <a:r>
              <a:rPr lang="zh-CN" altLang="en-US" sz="2400"/>
              <a:t> </a:t>
            </a:r>
            <a:endParaRPr lang="zh-CN" altLang="en-US" sz="2400"/>
          </a:p>
          <a:p>
            <a:pPr marL="342900" indent="-342900"/>
            <a:r>
              <a:rPr lang="en-US" altLang="zh-CN" sz="2400" b="1"/>
              <a:t>5</a:t>
            </a:r>
            <a:r>
              <a:rPr lang="zh-CN" altLang="en-US" sz="2400" b="1"/>
              <a:t>、 在百货公司、剧场时依工作人员的指示行动</a:t>
            </a:r>
            <a:r>
              <a:rPr lang="zh-CN" altLang="en-US" sz="2400"/>
              <a:t> </a:t>
            </a:r>
            <a:endParaRPr lang="zh-CN" altLang="en-US" sz="2400"/>
          </a:p>
          <a:p>
            <a:pPr marL="342900" indent="-342900"/>
            <a:r>
              <a:rPr lang="en-US" altLang="zh-CN" sz="2400" b="1"/>
              <a:t>6</a:t>
            </a:r>
            <a:r>
              <a:rPr lang="zh-CN" altLang="en-US" sz="2400" b="1"/>
              <a:t>、 汽车靠路边停车，管制区域禁止行驶　</a:t>
            </a:r>
            <a:endParaRPr lang="zh-CN" altLang="en-US" sz="2400" b="1"/>
          </a:p>
          <a:p>
            <a:pPr marL="342900" indent="-342900"/>
            <a:r>
              <a:rPr lang="en-US" altLang="zh-CN" sz="2400" b="1"/>
              <a:t>7</a:t>
            </a:r>
            <a:r>
              <a:rPr lang="zh-CN" altLang="en-US" sz="2400" b="1"/>
              <a:t>、 务必注意山崩、断崖落石或海啸</a:t>
            </a:r>
            <a:r>
              <a:rPr lang="zh-CN" altLang="en-US" sz="2400"/>
              <a:t>  　</a:t>
            </a:r>
            <a:endParaRPr lang="zh-CN" altLang="en-US" sz="2400"/>
          </a:p>
          <a:p>
            <a:pPr marL="342900" indent="-342900"/>
            <a:r>
              <a:rPr lang="en-US" altLang="zh-CN" sz="2400" b="1"/>
              <a:t>8</a:t>
            </a:r>
            <a:r>
              <a:rPr lang="zh-CN" altLang="en-US" sz="2400" b="1"/>
              <a:t>、 避难时要徒步，携带物品应在最少限度</a:t>
            </a:r>
            <a:r>
              <a:rPr lang="zh-CN" altLang="en-US" sz="2400"/>
              <a:t> </a:t>
            </a:r>
            <a:endParaRPr lang="zh-CN" altLang="en-US" sz="2400"/>
          </a:p>
          <a:p>
            <a:pPr marL="342900" indent="-342900"/>
            <a:r>
              <a:rPr lang="en-US" altLang="zh-CN" sz="2400" b="1"/>
              <a:t>9</a:t>
            </a:r>
            <a:r>
              <a:rPr lang="zh-CN" altLang="en-US" sz="2400" b="1"/>
              <a:t>、 不要听信谣言，不要轻举妄动</a:t>
            </a:r>
            <a:r>
              <a:rPr lang="zh-CN" altLang="en-US" sz="2400"/>
              <a:t> </a:t>
            </a:r>
            <a:endParaRPr lang="zh-CN" altLang="en-US" sz="2400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50825" y="1557338"/>
            <a:ext cx="854075" cy="4941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algn="ctr"/>
            <a:r>
              <a:rPr lang="zh-CN" altLang="en-US" sz="4400" b="1">
                <a:solidFill>
                  <a:srgbClr val="FF0066"/>
                </a:solidFill>
              </a:rPr>
              <a:t>地震防护知多少</a:t>
            </a:r>
            <a:endParaRPr lang="zh-CN" altLang="en-US" sz="4400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7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76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76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76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76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76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76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76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39940" name="Picture 4" descr="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755650" y="2225675"/>
            <a:ext cx="7366000" cy="463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/>
              <a:t>  </a:t>
            </a:r>
            <a:r>
              <a:rPr lang="zh-CN" altLang="en-US" sz="5400" b="1"/>
              <a:t>第四章</a:t>
            </a:r>
            <a:endParaRPr lang="zh-CN" altLang="en-US" sz="5400" b="1"/>
          </a:p>
          <a:p>
            <a:pPr algn="ctr"/>
            <a:r>
              <a:rPr lang="zh-CN" altLang="en-US" sz="5400" b="1"/>
              <a:t>地震无情人有情</a:t>
            </a:r>
            <a:endParaRPr lang="zh-CN" altLang="en-US" sz="20800" b="1"/>
          </a:p>
          <a:p>
            <a:pPr algn="ctr"/>
            <a:endParaRPr lang="zh-CN" altLang="en-US" sz="14200" b="1"/>
          </a:p>
          <a:p>
            <a:r>
              <a:rPr lang="zh-CN" altLang="en-US" sz="4800" b="1"/>
              <a:t>        </a:t>
            </a:r>
            <a:endParaRPr lang="zh-CN" altLang="en-US" sz="4800" b="1"/>
          </a:p>
        </p:txBody>
      </p:sp>
      <p:sp>
        <p:nvSpPr>
          <p:cNvPr id="39942" name="WordArt 6"/>
          <p:cNvSpPr>
            <a:spLocks noChangeArrowheads="1" noChangeShapeType="1"/>
          </p:cNvSpPr>
          <p:nvPr/>
        </p:nvSpPr>
        <p:spPr bwMode="auto">
          <a:xfrm>
            <a:off x="2484438" y="260350"/>
            <a:ext cx="4114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防震减灾主题班会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9943" name="Picture 7" descr="u=1269128368,4113985348&amp;fm=15&amp;gp=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588" y="0"/>
          <a:ext cx="914241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" r:id="rId1" imgW="4695825" imgH="2762250" progId="PBrush">
                  <p:embed/>
                </p:oleObj>
              </mc:Choice>
              <mc:Fallback>
                <p:oleObj name="" r:id="rId1" imgW="4695825" imgH="2762250" progId="PBrush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88" y="0"/>
                        <a:ext cx="9142412" cy="6858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7" name="Picture 3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321175"/>
            <a:ext cx="106362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8375" y="3352800"/>
            <a:ext cx="646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827088" y="5130800"/>
            <a:ext cx="431800" cy="3078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zh-CN" altLang="en-US" sz="5400" b="1"/>
          </a:p>
          <a:p>
            <a:endParaRPr lang="zh-CN" altLang="en-US" sz="14200" b="1"/>
          </a:p>
        </p:txBody>
      </p:sp>
      <p:pic>
        <p:nvPicPr>
          <p:cNvPr id="11270" name="Picture 6" descr="u=3348756362,3916600284&amp;fm=3&amp;gp=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08275"/>
            <a:ext cx="224472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763713" y="1989138"/>
            <a:ext cx="5038725" cy="210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400" b="1"/>
              <a:t>       当地震发生时，作为非震区的我们应该怎么办？</a:t>
            </a:r>
            <a:endParaRPr lang="zh-CN" altLang="en-US" sz="18900" b="1"/>
          </a:p>
        </p:txBody>
      </p:sp>
      <p:sp>
        <p:nvSpPr>
          <p:cNvPr id="11272" name="WordArt 8"/>
          <p:cNvSpPr>
            <a:spLocks noChangeArrowheads="1" noChangeShapeType="1"/>
          </p:cNvSpPr>
          <p:nvPr/>
        </p:nvSpPr>
        <p:spPr bwMode="auto">
          <a:xfrm>
            <a:off x="2484438" y="260350"/>
            <a:ext cx="4114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防震减灾主题班会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1273" name="Picture 9" descr="u=1269128368,4113985348&amp;fm=15&amp;gp=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WordArt 10"/>
          <p:cNvSpPr>
            <a:spLocks noChangeArrowheads="1" noChangeShapeType="1"/>
          </p:cNvSpPr>
          <p:nvPr/>
        </p:nvSpPr>
        <p:spPr bwMode="auto">
          <a:xfrm>
            <a:off x="2411413" y="5013325"/>
            <a:ext cx="2089150" cy="6175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00FF00"/>
                  </a:solidFill>
                  <a:round/>
                </a:ln>
                <a:solidFill>
                  <a:srgbClr val="00CC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讨论</a:t>
            </a:r>
            <a:endParaRPr lang="zh-CN" altLang="en-US" sz="3600" kern="10">
              <a:ln w="9525">
                <a:solidFill>
                  <a:srgbClr val="00FF00"/>
                </a:solidFill>
                <a:round/>
              </a:ln>
              <a:solidFill>
                <a:srgbClr val="00CC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40964" name="Picture 4" descr="20182438772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41988" name="Picture 4" descr="200851719375802_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45060" name="Picture 4" descr="大海"/>
          <p:cNvPicPr>
            <a:picLocks noChangeAspect="1" noChangeArrowheads="1"/>
          </p:cNvPicPr>
          <p:nvPr/>
        </p:nvPicPr>
        <p:blipFill>
          <a:blip r:embed="rId1" cstate="print">
            <a:lum bright="18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WordArt 5"/>
          <p:cNvSpPr>
            <a:spLocks noChangeArrowheads="1" noChangeShapeType="1"/>
          </p:cNvSpPr>
          <p:nvPr/>
        </p:nvSpPr>
        <p:spPr bwMode="auto">
          <a:xfrm>
            <a:off x="395288" y="404813"/>
            <a:ext cx="82804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3600">
                <a:ln w="9525">
                  <a:noFill/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让世界充满爱</a:t>
            </a:r>
            <a:endParaRPr lang="zh-CN" altLang="en-US" sz="3600">
              <a:ln w="9525">
                <a:noFill/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>
              <a:defRPr/>
            </a:pPr>
            <a:r>
              <a:rPr lang="en-US" altLang="zh-CN" sz="3600">
                <a:ln w="9525">
                  <a:noFill/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--</a:t>
            </a:r>
            <a:r>
              <a:rPr lang="zh-CN" altLang="en-US" sz="3600">
                <a:ln w="9525">
                  <a:noFill/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防震减灾主题班会</a:t>
            </a:r>
            <a:endParaRPr lang="zh-CN" altLang="en-US" sz="3600">
              <a:ln w="9525">
                <a:noFill/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68313" y="2205038"/>
            <a:ext cx="1006475" cy="3527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algn="ctr"/>
            <a:r>
              <a:rPr lang="zh-CN" altLang="en-US" sz="5400" b="1">
                <a:solidFill>
                  <a:srgbClr val="FF0066"/>
                </a:solidFill>
              </a:rPr>
              <a:t>结束语</a:t>
            </a:r>
            <a:endParaRPr lang="zh-CN" altLang="en-US" sz="5400" b="1">
              <a:solidFill>
                <a:srgbClr val="FF0066"/>
              </a:solidFill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743075" y="1922463"/>
            <a:ext cx="6861175" cy="3749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/>
              <a:t>          </a:t>
            </a:r>
            <a:r>
              <a:rPr lang="zh-CN" altLang="en-US" sz="4000" b="1"/>
              <a:t>地震时有发生，恶魔总是来找无知的人。我们要注意安全、注意防震减灾。让我们未雨绸缪，为我们的生命买一份保险，为我们的生命加一把锁吧！</a:t>
            </a:r>
            <a:endParaRPr lang="zh-CN" altLang="en-US" sz="4000" b="1"/>
          </a:p>
        </p:txBody>
      </p:sp>
      <p:pic>
        <p:nvPicPr>
          <p:cNvPr id="44040" name="Picture 8" descr="Earth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0" y="-14287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9" descr="u=400749849,3238866879&amp;fm=15&amp;gp=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57875"/>
            <a:ext cx="1333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2800" smtClean="0">
                <a:solidFill>
                  <a:srgbClr val="6600FF"/>
                </a:solidFill>
              </a:rPr>
              <a:t>中国是世界上自然灾害最为严重的国家之一，灾害种类多、分布地域广、发生频率高、造成损失重。在这种背景下，设立“防灾减灾日”，既体现了国家对防灾减灾工作的高度重视，也是落实科学发展观，推进经济社会平稳发展，构建和谐社会的重要举措。通过设立 “防灾减灾日”</a:t>
            </a:r>
            <a:r>
              <a:rPr lang="en-US" altLang="zh-CN" sz="2800" smtClean="0">
                <a:solidFill>
                  <a:srgbClr val="6600FF"/>
                </a:solidFill>
              </a:rPr>
              <a:t>.</a:t>
            </a:r>
            <a:endParaRPr lang="en-US" altLang="zh-CN" sz="2800" smtClean="0">
              <a:solidFill>
                <a:srgbClr val="66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800" smtClean="0">
                <a:solidFill>
                  <a:srgbClr val="FF0066"/>
                </a:solidFill>
              </a:rPr>
              <a:t>      </a:t>
            </a:r>
            <a:r>
              <a:rPr lang="zh-CN" altLang="en-US" sz="2800" b="1" smtClean="0">
                <a:solidFill>
                  <a:srgbClr val="FF0066"/>
                </a:solidFill>
              </a:rPr>
              <a:t>目的是唤起社会各界对防灾减灾工作的高度关注，有利于全社会防灾减灾意识的普遍增强，有利于推动全民防灾减灾知识和避灾自救技能的普及推广，有利于各级综合减灾能力的普遍提高，最大限度地减轻自然灾害的损失。</a:t>
            </a:r>
            <a:r>
              <a:rPr lang="zh-CN" altLang="en-US" sz="2800" smtClean="0">
                <a:solidFill>
                  <a:srgbClr val="FF0066"/>
                </a:solidFill>
              </a:rPr>
              <a:t>  </a:t>
            </a:r>
            <a:endParaRPr lang="zh-CN" altLang="en-US" sz="2800" smtClean="0">
              <a:solidFill>
                <a:srgbClr val="FF0066"/>
              </a:solidFill>
            </a:endParaRPr>
          </a:p>
        </p:txBody>
      </p:sp>
      <p:sp>
        <p:nvSpPr>
          <p:cNvPr id="26627" name="WordArt 3"/>
          <p:cNvSpPr>
            <a:spLocks noChangeArrowheads="1" noChangeShapeType="1"/>
          </p:cNvSpPr>
          <p:nvPr/>
        </p:nvSpPr>
        <p:spPr bwMode="auto">
          <a:xfrm>
            <a:off x="900113" y="333375"/>
            <a:ext cx="6119812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FF0000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为什么要设立“防灾减灾日”？</a:t>
            </a:r>
            <a:endParaRPr lang="zh-CN" altLang="en-US" sz="3600" kern="10">
              <a:ln w="12700">
                <a:solidFill>
                  <a:srgbClr val="FF0000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27652" name="Picture 4" descr="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55650" y="2225675"/>
            <a:ext cx="7366000" cy="463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/>
              <a:t>  </a:t>
            </a:r>
            <a:r>
              <a:rPr lang="zh-CN" altLang="en-US" sz="5400" b="1"/>
              <a:t>第一章</a:t>
            </a:r>
            <a:endParaRPr lang="zh-CN" altLang="en-US" sz="5400" b="1"/>
          </a:p>
          <a:p>
            <a:pPr algn="ctr"/>
            <a:r>
              <a:rPr lang="zh-CN" altLang="en-US" sz="5400" b="1"/>
              <a:t>古今地震知多少</a:t>
            </a:r>
            <a:endParaRPr lang="zh-CN" altLang="en-US" sz="20800" b="1"/>
          </a:p>
          <a:p>
            <a:pPr algn="ctr"/>
            <a:endParaRPr lang="zh-CN" altLang="en-US" sz="14200" b="1"/>
          </a:p>
          <a:p>
            <a:r>
              <a:rPr lang="zh-CN" altLang="en-US" sz="4800" b="1"/>
              <a:t>        </a:t>
            </a:r>
            <a:endParaRPr lang="zh-CN" altLang="en-US" sz="4800" b="1"/>
          </a:p>
        </p:txBody>
      </p:sp>
      <p:sp>
        <p:nvSpPr>
          <p:cNvPr id="27654" name="WordArt 6"/>
          <p:cNvSpPr>
            <a:spLocks noChangeArrowheads="1" noChangeShapeType="1"/>
          </p:cNvSpPr>
          <p:nvPr/>
        </p:nvSpPr>
        <p:spPr bwMode="auto">
          <a:xfrm>
            <a:off x="2484438" y="260350"/>
            <a:ext cx="4114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防震减灾主题班会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7655" name="Picture 7" descr="u=1269128368,4113985348&amp;fm=15&amp;gp=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smtClean="0"/>
              <a:t>中国百年大地震一览图 </a:t>
            </a:r>
            <a:endParaRPr lang="zh-CN" alt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28676" name="Picture 4" descr="263e802f17aadb011e30897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16013" y="1412875"/>
            <a:ext cx="6859587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u=1269128368,4113985348&amp;fm=15&amp;gp=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Earth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sz="3200" b="1" smtClean="0">
                <a:solidFill>
                  <a:srgbClr val="FF0066"/>
                </a:solidFill>
              </a:rPr>
              <a:t>汶川地震</a:t>
            </a:r>
            <a:r>
              <a:rPr lang="zh-CN" altLang="en-US" sz="2000" b="1" smtClean="0"/>
              <a:t>：</a:t>
            </a:r>
            <a:r>
              <a:rPr lang="en-US" altLang="zh-CN" sz="2000" b="1" smtClean="0"/>
              <a:t>2008</a:t>
            </a:r>
            <a:r>
              <a:rPr lang="zh-CN" altLang="en-US" sz="2000" b="1" smtClean="0"/>
              <a:t>年</a:t>
            </a:r>
            <a:r>
              <a:rPr lang="en-US" altLang="zh-CN" sz="2000" b="1" smtClean="0"/>
              <a:t>5</a:t>
            </a:r>
            <a:r>
              <a:rPr lang="zh-CN" altLang="en-US" sz="2000" b="1" smtClean="0"/>
              <a:t>月</a:t>
            </a:r>
            <a:r>
              <a:rPr lang="en-US" altLang="zh-CN" sz="2000" b="1" smtClean="0"/>
              <a:t>12</a:t>
            </a:r>
            <a:r>
              <a:rPr lang="zh-CN" altLang="en-US" sz="2000" b="1" smtClean="0"/>
              <a:t>日</a:t>
            </a:r>
            <a:r>
              <a:rPr lang="en-US" altLang="zh-CN" sz="2000" b="1" smtClean="0"/>
              <a:t>14</a:t>
            </a:r>
            <a:r>
              <a:rPr lang="zh-CN" altLang="en-US" sz="2000" b="1" smtClean="0"/>
              <a:t>时</a:t>
            </a:r>
            <a:r>
              <a:rPr lang="en-US" altLang="zh-CN" sz="2000" b="1" smtClean="0"/>
              <a:t>28</a:t>
            </a:r>
            <a:r>
              <a:rPr lang="zh-CN" altLang="en-US" sz="2000" b="1" smtClean="0"/>
              <a:t>分</a:t>
            </a:r>
            <a:r>
              <a:rPr lang="en-US" altLang="zh-CN" sz="2000" b="1" smtClean="0"/>
              <a:t>04</a:t>
            </a:r>
            <a:r>
              <a:rPr lang="zh-CN" altLang="en-US" sz="2000" b="1" smtClean="0"/>
              <a:t>秒，四川汶川、北川，</a:t>
            </a:r>
            <a:r>
              <a:rPr lang="en-US" altLang="zh-CN" sz="2000" b="1" smtClean="0"/>
              <a:t>8</a:t>
            </a:r>
            <a:r>
              <a:rPr lang="zh-CN" altLang="en-US" sz="2000" b="1" smtClean="0"/>
              <a:t>级强震猝然袭来，大地颤抖，山河移位，满目疮痍，生离死别</a:t>
            </a:r>
            <a:r>
              <a:rPr lang="en-US" altLang="zh-CN" sz="2000" b="1" smtClean="0"/>
              <a:t>……</a:t>
            </a:r>
            <a:r>
              <a:rPr lang="zh-CN" altLang="en-US" sz="2000" b="1" smtClean="0"/>
              <a:t>西南处，国有殇。这是</a:t>
            </a:r>
            <a:r>
              <a:rPr lang="zh-CN" altLang="en-US" sz="2000" b="1" smtClean="0">
                <a:solidFill>
                  <a:srgbClr val="FF0066"/>
                </a:solidFill>
              </a:rPr>
              <a:t>新中国成立以来破坏性最强、波及范围最大的一次地震。</a:t>
            </a:r>
            <a:endParaRPr lang="zh-CN" altLang="en-US" sz="4000" smtClean="0">
              <a:solidFill>
                <a:srgbClr val="FF0066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9220" name="Picture 4" descr="c71d0e38001b01c5b211c7b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8313" y="1628775"/>
            <a:ext cx="47625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u=514718151,3468475471&amp;fm=0&amp;gp=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628775"/>
            <a:ext cx="33496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a6aed01bec4cf5c2af5133b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4695825"/>
            <a:ext cx="2881313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1cd4147b46b5b2c30bd187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735513"/>
            <a:ext cx="3240087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sz="3600" b="1" smtClean="0">
                <a:solidFill>
                  <a:srgbClr val="FF0066"/>
                </a:solidFill>
              </a:rPr>
              <a:t>玉树地震：</a:t>
            </a:r>
            <a:r>
              <a:rPr lang="zh-CN" altLang="en-US" sz="2400" b="1" smtClean="0"/>
              <a:t>青海省玉树县</a:t>
            </a:r>
            <a:r>
              <a:rPr lang="en-US" altLang="zh-CN" sz="2400" b="1" smtClean="0"/>
              <a:t>2010</a:t>
            </a:r>
            <a:r>
              <a:rPr lang="zh-CN" altLang="en-US" sz="2400" b="1" smtClean="0"/>
              <a:t>年</a:t>
            </a:r>
            <a:r>
              <a:rPr lang="en-US" altLang="zh-CN" sz="2400" b="1" smtClean="0"/>
              <a:t>4</a:t>
            </a:r>
            <a:r>
              <a:rPr lang="zh-CN" altLang="en-US" sz="2400" b="1" smtClean="0"/>
              <a:t>月</a:t>
            </a:r>
            <a:r>
              <a:rPr lang="en-US" altLang="zh-CN" sz="2400" b="1" smtClean="0"/>
              <a:t>14</a:t>
            </a:r>
            <a:r>
              <a:rPr lang="zh-CN" altLang="en-US" sz="2400" b="1" smtClean="0"/>
              <a:t>日晨发生两次地震，最高震级</a:t>
            </a:r>
            <a:r>
              <a:rPr lang="en-US" altLang="zh-CN" sz="2400" b="1" smtClean="0"/>
              <a:t>7.1</a:t>
            </a:r>
            <a:r>
              <a:rPr lang="zh-CN" altLang="en-US" sz="2400" b="1" smtClean="0"/>
              <a:t>级，地震震中位于县城附近。截止</a:t>
            </a:r>
            <a:r>
              <a:rPr lang="en-US" altLang="zh-CN" sz="2400" b="1" smtClean="0"/>
              <a:t>4</a:t>
            </a:r>
            <a:r>
              <a:rPr lang="zh-CN" altLang="en-US" sz="2400" b="1" smtClean="0"/>
              <a:t>月</a:t>
            </a:r>
            <a:r>
              <a:rPr lang="en-US" altLang="zh-CN" sz="2400" b="1" smtClean="0"/>
              <a:t>25</a:t>
            </a:r>
            <a:r>
              <a:rPr lang="zh-CN" altLang="en-US" sz="2400" b="1" smtClean="0"/>
              <a:t>日下午</a:t>
            </a:r>
            <a:r>
              <a:rPr lang="en-US" altLang="zh-CN" sz="2400" b="1" smtClean="0"/>
              <a:t>17</a:t>
            </a:r>
            <a:r>
              <a:rPr lang="zh-CN" altLang="en-US" sz="2400" b="1" smtClean="0"/>
              <a:t>时 玉树地震造成</a:t>
            </a:r>
            <a:r>
              <a:rPr lang="en-US" altLang="zh-CN" sz="2400" b="1" smtClean="0"/>
              <a:t>2220</a:t>
            </a:r>
            <a:r>
              <a:rPr lang="zh-CN" altLang="en-US" sz="2400" b="1" smtClean="0"/>
              <a:t>人遇难，失踪</a:t>
            </a:r>
            <a:r>
              <a:rPr lang="en-US" altLang="zh-CN" sz="2400" b="1" smtClean="0"/>
              <a:t>70</a:t>
            </a:r>
            <a:r>
              <a:rPr lang="zh-CN" altLang="en-US" sz="2400" b="1" smtClean="0"/>
              <a:t>人。</a:t>
            </a:r>
            <a:endParaRPr lang="zh-CN" altLang="en-US" sz="40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10244" name="Picture 4" descr="u=1463265564,545929073&amp;fm=0&amp;gp=0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28775"/>
            <a:ext cx="338455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62667cd0978829b8a1ec9c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700213"/>
            <a:ext cx="33131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u=1115090398,4213404042&amp;fm=0&amp;gp=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4633913"/>
            <a:ext cx="3384550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u=1309285493,3476266157&amp;fm=3&amp;gp=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5600" y="4679950"/>
            <a:ext cx="3278188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31748" name="Picture 4" descr="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755650" y="2225675"/>
            <a:ext cx="7366000" cy="463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/>
              <a:t>  </a:t>
            </a:r>
            <a:r>
              <a:rPr lang="zh-CN" altLang="en-US" sz="5400" b="1"/>
              <a:t>第二章</a:t>
            </a:r>
            <a:endParaRPr lang="zh-CN" altLang="en-US" sz="5400" b="1"/>
          </a:p>
          <a:p>
            <a:pPr algn="ctr"/>
            <a:r>
              <a:rPr lang="zh-CN" altLang="en-US" sz="5400" b="1"/>
              <a:t>地震知识知多少</a:t>
            </a:r>
            <a:endParaRPr lang="zh-CN" altLang="en-US" sz="20800" b="1"/>
          </a:p>
          <a:p>
            <a:pPr algn="ctr"/>
            <a:endParaRPr lang="zh-CN" altLang="en-US" sz="14200" b="1"/>
          </a:p>
          <a:p>
            <a:r>
              <a:rPr lang="zh-CN" altLang="en-US" sz="4800" b="1"/>
              <a:t>        </a:t>
            </a:r>
            <a:endParaRPr lang="zh-CN" altLang="en-US" sz="4800" b="1"/>
          </a:p>
        </p:txBody>
      </p:sp>
      <p:sp>
        <p:nvSpPr>
          <p:cNvPr id="31750" name="WordArt 6"/>
          <p:cNvSpPr>
            <a:spLocks noChangeArrowheads="1" noChangeShapeType="1"/>
          </p:cNvSpPr>
          <p:nvPr/>
        </p:nvSpPr>
        <p:spPr bwMode="auto">
          <a:xfrm>
            <a:off x="2484438" y="260350"/>
            <a:ext cx="4114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防震减灾主题班会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1751" name="Picture 7" descr="u=1269128368,4113985348&amp;fm=15&amp;gp=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211638" y="3157538"/>
          <a:ext cx="4932362" cy="370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4695825" imgH="2762250" progId="PBrush">
                  <p:embed/>
                </p:oleObj>
              </mc:Choice>
              <mc:Fallback>
                <p:oleObj name="" r:id="rId1" imgW="4695825" imgH="2762250" progId="PBrush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11638" y="3157538"/>
                        <a:ext cx="4932362" cy="37004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4868863"/>
            <a:ext cx="10890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3357563"/>
            <a:ext cx="6461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 flipV="1">
            <a:off x="323850" y="-2181225"/>
            <a:ext cx="6624638" cy="3748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zh-CN" altLang="en-US" sz="4400" b="1"/>
          </a:p>
          <a:p>
            <a:endParaRPr lang="zh-CN" altLang="en-US" sz="5400" b="1"/>
          </a:p>
          <a:p>
            <a:endParaRPr lang="zh-CN" altLang="en-US" sz="14200" b="1"/>
          </a:p>
        </p:txBody>
      </p:sp>
      <p:sp>
        <p:nvSpPr>
          <p:cNvPr id="2054" name="WordArt 6"/>
          <p:cNvSpPr>
            <a:spLocks noChangeArrowheads="1" noChangeShapeType="1"/>
          </p:cNvSpPr>
          <p:nvPr/>
        </p:nvSpPr>
        <p:spPr bwMode="auto">
          <a:xfrm>
            <a:off x="2484438" y="260350"/>
            <a:ext cx="4114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防震减灾主题班会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055" name="Picture 7" descr="u=1269128368,4113985348&amp;fm=15&amp;gp=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2223_1269504676k4K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2750" y="0"/>
            <a:ext cx="23812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331913" y="1412875"/>
            <a:ext cx="6121400" cy="4727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zh-CN" altLang="en-US"/>
          </a:p>
          <a:p>
            <a:pPr algn="ctr"/>
            <a:r>
              <a:rPr lang="zh-CN" altLang="en-US" sz="4000" b="1">
                <a:solidFill>
                  <a:srgbClr val="FF0066"/>
                </a:solidFill>
              </a:rPr>
              <a:t>什么是地震</a:t>
            </a:r>
            <a:endParaRPr lang="zh-CN" altLang="en-US" sz="4000" b="1">
              <a:solidFill>
                <a:srgbClr val="FF0066"/>
              </a:solidFill>
            </a:endParaRPr>
          </a:p>
          <a:p>
            <a:r>
              <a:rPr lang="zh-CN" altLang="en-US" sz="2800" b="1"/>
              <a:t>中文名称：</a:t>
            </a:r>
            <a:endParaRPr lang="zh-CN" altLang="en-US" sz="2800" b="1"/>
          </a:p>
          <a:p>
            <a:pPr lvl="1"/>
            <a:r>
              <a:rPr lang="zh-CN" altLang="en-US" sz="2800">
                <a:solidFill>
                  <a:srgbClr val="FF0066"/>
                </a:solidFill>
              </a:rPr>
              <a:t>地震</a:t>
            </a:r>
            <a:r>
              <a:rPr lang="zh-CN" altLang="en-US" sz="2800"/>
              <a:t> </a:t>
            </a:r>
            <a:endParaRPr lang="zh-CN" altLang="en-US" sz="2800"/>
          </a:p>
          <a:p>
            <a:r>
              <a:rPr lang="zh-CN" altLang="en-US" sz="2800" b="1"/>
              <a:t>英文名称：</a:t>
            </a:r>
            <a:endParaRPr lang="zh-CN" altLang="en-US" sz="2800" b="1"/>
          </a:p>
          <a:p>
            <a:pPr lvl="1"/>
            <a:r>
              <a:rPr lang="en-US" altLang="zh-CN" sz="2800">
                <a:solidFill>
                  <a:srgbClr val="FF0066"/>
                </a:solidFill>
              </a:rPr>
              <a:t>earthquake </a:t>
            </a:r>
            <a:endParaRPr lang="en-US" altLang="zh-CN" sz="2800">
              <a:solidFill>
                <a:srgbClr val="FF0066"/>
              </a:solidFill>
            </a:endParaRPr>
          </a:p>
          <a:p>
            <a:r>
              <a:rPr lang="zh-CN" altLang="en-US" sz="2800" b="1"/>
              <a:t>定义：</a:t>
            </a:r>
            <a:endParaRPr lang="zh-CN" altLang="en-US" sz="2800" b="1"/>
          </a:p>
          <a:p>
            <a:pPr lvl="1"/>
            <a:r>
              <a:rPr lang="zh-CN" altLang="en-US" sz="2800" b="1"/>
              <a:t>地震又称地动、地振动，是地壳在内、外营力作用下，集聚的构造应力突然释放，产生震动弹性波，从震源向四周传播引起的地面颤动。</a:t>
            </a:r>
            <a:r>
              <a:rPr lang="zh-CN" altLang="en-US" sz="2800"/>
              <a:t> </a:t>
            </a:r>
            <a:endParaRPr lang="zh-CN" altLang="en-US" sz="2800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85725" y="1727200"/>
            <a:ext cx="854075" cy="4941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algn="ctr"/>
            <a:r>
              <a:rPr lang="zh-CN" altLang="en-US" sz="4400" b="1">
                <a:solidFill>
                  <a:srgbClr val="FF0066"/>
                </a:solidFill>
              </a:rPr>
              <a:t>地震知识知多少</a:t>
            </a:r>
            <a:endParaRPr lang="zh-CN" altLang="en-US" sz="4400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2752</Words>
  <Application>WPS 演示</Application>
  <PresentationFormat>全屏显示(4:3)</PresentationFormat>
  <Paragraphs>195</Paragraphs>
  <Slides>29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10</vt:i4>
      </vt:variant>
      <vt:variant>
        <vt:lpstr>幻灯片标题</vt:lpstr>
      </vt:variant>
      <vt:variant>
        <vt:i4>29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PBrush</vt:lpstr>
      <vt:lpstr>PBrush</vt:lpstr>
      <vt:lpstr>PBrush</vt:lpstr>
      <vt:lpstr>PBrush</vt:lpstr>
      <vt:lpstr>PBrush</vt:lpstr>
      <vt:lpstr>PBrush</vt:lpstr>
      <vt:lpstr>PBrush</vt:lpstr>
      <vt:lpstr>PBrush</vt:lpstr>
      <vt:lpstr>PBrush</vt:lpstr>
      <vt:lpstr>PBrush</vt:lpstr>
      <vt:lpstr>PowerPoint 演示文稿</vt:lpstr>
      <vt:lpstr>PowerPoint 演示文稿</vt:lpstr>
      <vt:lpstr>PowerPoint 演示文稿</vt:lpstr>
      <vt:lpstr>PowerPoint 演示文稿</vt:lpstr>
      <vt:lpstr>中国百年大地震一览图 </vt:lpstr>
      <vt:lpstr>汶川地震：2008年5月12日14时28分04秒，四川汶川、北川，8级强震猝然袭来，大地颤抖，山河移位，满目疮痍，生离死别……西南处，国有殇。这是新中国成立以来破坏性最强、波及范围最大的一次地震。</vt:lpstr>
      <vt:lpstr>玉树地震：青海省玉树县2010年4月14日晨发生两次地震，最高震级7.1级，地震震中位于县城附近。截止4月25日下午17时 玉树地震造成2220人遇难，失踪70人。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sssabc</dc:creator>
  <cp:lastModifiedBy>周颖蔓</cp:lastModifiedBy>
  <cp:revision>4</cp:revision>
  <dcterms:created xsi:type="dcterms:W3CDTF">2021-05-12T02:21:27Z</dcterms:created>
  <dcterms:modified xsi:type="dcterms:W3CDTF">2021-05-12T02:23:22Z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